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9" r:id="rId2"/>
    <p:sldId id="291" r:id="rId3"/>
    <p:sldId id="292" r:id="rId4"/>
    <p:sldId id="293" r:id="rId5"/>
    <p:sldId id="294" r:id="rId6"/>
    <p:sldId id="295" r:id="rId7"/>
    <p:sldId id="307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4" r:id="rId16"/>
    <p:sldId id="303" r:id="rId17"/>
    <p:sldId id="305" r:id="rId18"/>
    <p:sldId id="30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7378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B00"/>
    <a:srgbClr val="1B468E"/>
    <a:srgbClr val="144294"/>
    <a:srgbClr val="EDC45F"/>
    <a:srgbClr val="80A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9"/>
    <p:restoredTop sz="94694"/>
  </p:normalViewPr>
  <p:slideViewPr>
    <p:cSldViewPr snapToGrid="0">
      <p:cViewPr varScale="1">
        <p:scale>
          <a:sx n="117" d="100"/>
          <a:sy n="117" d="100"/>
        </p:scale>
        <p:origin x="1240" y="168"/>
      </p:cViewPr>
      <p:guideLst>
        <p:guide orient="horz" pos="4020"/>
        <p:guide pos="7378"/>
        <p:guide pos="302"/>
        <p:guide orient="horz" pos="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EE89-2397-1640-B4F6-7CA15B24A1A6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E724-1DD2-A546-8AFE-1063A4392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44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A1AC9-CD66-C9AD-B6D1-0E4148996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8AF865-D761-1A59-9F32-23B005FF4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43B437-E1FD-7765-4E7F-E004268E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6E97-2D10-E24F-8286-EA005D7B7CE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269115-C8C7-0EEA-6977-3D8A9EE1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036EFD-30EA-FE43-73EB-E7E2A959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DD16-8A91-4E46-8220-38586FA38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95D3C-34FA-3CF6-077A-0029AD4F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F95C3B6-F1FC-AAC5-1E63-674105AA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040FB3-9895-2913-A98F-1EBE4EBE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6E97-2D10-E24F-8286-EA005D7B7CE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052C77-0B10-A6D2-0DAE-1797A7A4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AD8152-0358-51D9-7BD7-0FD462B3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DD16-8A91-4E46-8220-38586FA38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4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4A39E5E-A874-260E-6C12-EDDD46591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B2CFD4E-5CFE-47F9-F9E7-A33B37BD2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C6AF2E-D51D-5449-D18C-E6CDDF2D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6E97-2D10-E24F-8286-EA005D7B7CE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AC7221-6101-662F-3CE9-27AC1824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BB13BB-5217-EF12-8639-0AF6E08C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DD16-8A91-4E46-8220-38586FA38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1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68ACF-F82F-C983-7DD6-78C285A6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10F349-0DE4-B930-6CDF-299E22403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CE5734-CB17-23D4-55F4-433F85A5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6E97-2D10-E24F-8286-EA005D7B7CE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6600F0-BEBC-59B0-3905-D949ED7E4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BB8A7B-3D65-09CD-3CFC-CE572377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DD16-8A91-4E46-8220-38586FA38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8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E23FF-9917-158D-6269-14368CC2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2B36B1-B9F2-90EE-225D-7F315977B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3E5C70-EB15-577F-8AA1-E1D524EA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6E97-2D10-E24F-8286-EA005D7B7CE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65F827-8A07-95A8-9623-8F6899E9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C4243C-ABDF-BCD7-E06F-2615B82C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DD16-8A91-4E46-8220-38586FA38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9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3825F-28F7-4569-BE67-3101781F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E30A36-2AFF-CF87-CE46-8CEEAE9C7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3D2A21-402B-9A74-4520-AF60DF375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D6F6E7-4AC7-877C-C23B-0FDD5E5D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6E97-2D10-E24F-8286-EA005D7B7CE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424020-B4A1-CFBF-4273-D9C0940A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731EB7-BD85-AA7F-6AD5-167B277F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DD16-8A91-4E46-8220-38586FA38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4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B5F8A7-CF6F-5882-CA8D-5D835B2F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1E91E8-D60A-FCC8-FDDF-0ABE4AE82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236F81-0E61-DC26-A429-C633DCB05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5E47DF-8766-E342-6769-384890BA0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4742AE-213B-FF95-15D1-7576F2BF7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7A77575-2B2B-D451-3E2F-BA2550BC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6E97-2D10-E24F-8286-EA005D7B7CE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F2C8DF4-A191-1B0A-ABE7-5095B8E3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3C75186-D8A7-C6A8-7D5D-7075E260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DD16-8A91-4E46-8220-38586FA38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9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09668-94E5-F2B0-DA9B-41BF4057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39A7A51-E94F-7C3B-F2EF-425C9D97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6E97-2D10-E24F-8286-EA005D7B7CE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C5C0FE-2E1F-CAF5-B98A-89D9974D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548FDB-02F1-24E5-343B-DDC8F34B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DD16-8A91-4E46-8220-38586FA38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6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09ABF24-5AD8-9D43-914B-596121E1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6E97-2D10-E24F-8286-EA005D7B7CE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6FF76BD-C7B3-D0F4-0F5B-8DAC9B6C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A28EE0-7E73-EF6F-00CE-3911717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DD16-8A91-4E46-8220-38586FA38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1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4DE68-90E9-95D0-C9AF-07AD6A014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A37E5D-B7AB-364A-E64E-FB65EBAFB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88463C-9D6A-5F35-8174-478089875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4462AB-0E7A-F69D-2C8E-5C7013C4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6E97-2D10-E24F-8286-EA005D7B7CE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2B48F5-2552-6EAE-044F-89B96A41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FBEF31-ECCD-CB94-CBBC-554FCB5A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DD16-8A91-4E46-8220-38586FA38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2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C3473-0F0D-A929-C71B-E24654F5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AA2E73A-A231-D370-8E2E-8F37BC8C3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313168-9E96-819D-8039-1CEE52667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79D283-13E3-019F-A571-33EC915C5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6E97-2D10-E24F-8286-EA005D7B7CE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C3A590-E5A9-6B25-2D12-80821773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3AA959-4937-BD59-8733-0F08A6C1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DD16-8A91-4E46-8220-38586FA38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2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15C3A59-CECB-BCBC-439C-41A0D85B3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13914A-50A6-B557-0F89-23D05DFF6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8B5372-88E8-4684-59B7-50D4D7C1B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B6E97-2D10-E24F-8286-EA005D7B7CE3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FBFB16-34CD-3265-9345-49360533A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D43845-1EF3-C327-892D-7E95BEF86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DD16-8A91-4E46-8220-38586FA38E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55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7">
            <a:extLst>
              <a:ext uri="{FF2B5EF4-FFF2-40B4-BE49-F238E27FC236}">
                <a16:creationId xmlns:a16="http://schemas.microsoft.com/office/drawing/2014/main" id="{054F8420-892A-3D3F-07DD-475F4CF82791}"/>
              </a:ext>
            </a:extLst>
          </p:cNvPr>
          <p:cNvSpPr/>
          <p:nvPr/>
        </p:nvSpPr>
        <p:spPr>
          <a:xfrm>
            <a:off x="-786563" y="-1429866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blipFill>
            <a:blip r:embed="rId2"/>
            <a:srcRect/>
            <a:stretch>
              <a:fillRect l="2" t="13330" r="-5228" b="20840"/>
            </a:stretch>
          </a:blip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7E945CB6-5B84-80BF-466F-C84CEC129D0B}"/>
              </a:ext>
            </a:extLst>
          </p:cNvPr>
          <p:cNvSpPr/>
          <p:nvPr/>
        </p:nvSpPr>
        <p:spPr>
          <a:xfrm>
            <a:off x="-1254620" y="3429000"/>
            <a:ext cx="8464225" cy="7978235"/>
          </a:xfrm>
          <a:custGeom>
            <a:avLst/>
            <a:gdLst>
              <a:gd name="connsiteX0" fmla="*/ 5993507 w 7274405"/>
              <a:gd name="connsiteY0" fmla="*/ 1017094 h 6856731"/>
              <a:gd name="connsiteX1" fmla="*/ 4543847 w 7274405"/>
              <a:gd name="connsiteY1" fmla="*/ 315845 h 6856731"/>
              <a:gd name="connsiteX2" fmla="*/ 1685146 w 7274405"/>
              <a:gd name="connsiteY2" fmla="*/ 235294 h 6856731"/>
              <a:gd name="connsiteX3" fmla="*/ 456502 w 7274405"/>
              <a:gd name="connsiteY3" fmla="*/ 1411238 h 6856731"/>
              <a:gd name="connsiteX4" fmla="*/ 89930 w 7274405"/>
              <a:gd name="connsiteY4" fmla="*/ 2567250 h 6856731"/>
              <a:gd name="connsiteX5" fmla="*/ 579478 w 7274405"/>
              <a:gd name="connsiteY5" fmla="*/ 6130698 h 6856731"/>
              <a:gd name="connsiteX6" fmla="*/ 1307020 w 7274405"/>
              <a:gd name="connsiteY6" fmla="*/ 6733824 h 6856731"/>
              <a:gd name="connsiteX7" fmla="*/ 5503723 w 7274405"/>
              <a:gd name="connsiteY7" fmla="*/ 5311276 h 6856731"/>
              <a:gd name="connsiteX8" fmla="*/ 5993507 w 7274405"/>
              <a:gd name="connsiteY8" fmla="*/ 1017153 h 68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405" h="6856731">
                <a:moveTo>
                  <a:pt x="5993507" y="1017094"/>
                </a:moveTo>
                <a:lnTo>
                  <a:pt x="4543847" y="315845"/>
                </a:lnTo>
                <a:cubicBezTo>
                  <a:pt x="3743321" y="-71517"/>
                  <a:pt x="2463387" y="-107547"/>
                  <a:pt x="1685146" y="235294"/>
                </a:cubicBezTo>
                <a:cubicBezTo>
                  <a:pt x="1685146" y="235294"/>
                  <a:pt x="934435" y="566695"/>
                  <a:pt x="456502" y="1411238"/>
                </a:cubicBezTo>
                <a:cubicBezTo>
                  <a:pt x="279819" y="1723474"/>
                  <a:pt x="140100" y="2105293"/>
                  <a:pt x="89930" y="2567250"/>
                </a:cubicBezTo>
                <a:cubicBezTo>
                  <a:pt x="89930" y="2567250"/>
                  <a:pt x="-310775" y="4886469"/>
                  <a:pt x="579478" y="6130698"/>
                </a:cubicBezTo>
                <a:cubicBezTo>
                  <a:pt x="762764" y="6386855"/>
                  <a:pt x="999461" y="6598492"/>
                  <a:pt x="1307020" y="6733824"/>
                </a:cubicBezTo>
                <a:cubicBezTo>
                  <a:pt x="1307020" y="6733824"/>
                  <a:pt x="2517507" y="7476352"/>
                  <a:pt x="5503723" y="5311276"/>
                </a:cubicBezTo>
                <a:cubicBezTo>
                  <a:pt x="5503723" y="5311276"/>
                  <a:pt x="9137836" y="2848882"/>
                  <a:pt x="5993507" y="1017153"/>
                </a:cubicBezTo>
              </a:path>
            </a:pathLst>
          </a:custGeom>
          <a:solidFill>
            <a:srgbClr val="80A6BC">
              <a:alpha val="74844"/>
            </a:srgbClr>
          </a:solidFill>
          <a:ln w="5889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B29A269-F019-F24D-A0EF-8C7A372D3EE2}"/>
              </a:ext>
            </a:extLst>
          </p:cNvPr>
          <p:cNvSpPr txBox="1"/>
          <p:nvPr/>
        </p:nvSpPr>
        <p:spPr>
          <a:xfrm>
            <a:off x="1018971" y="4673655"/>
            <a:ext cx="5332071" cy="192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sz="2000" dirty="0">
                <a:solidFill>
                  <a:srgbClr val="1B468E"/>
                </a:solidFill>
                <a:effectLst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a typeface="Helvetica Neue Condensed" charset="0"/>
                <a:cs typeface="Helvetica Neue Condensed" charset="0"/>
              </a:rPr>
              <a:t>Let’s get the Job done!</a:t>
            </a:r>
          </a:p>
          <a:p>
            <a:r>
              <a:rPr lang="en-US" sz="2800" dirty="0" err="1">
                <a:solidFill>
                  <a:schemeClr val="bg1"/>
                </a:solidFill>
                <a:ea typeface="Helvetica Neue Condensed" charset="0"/>
                <a:cs typeface="Helvetica Neue Condensed" charset="0"/>
              </a:rPr>
              <a:t>Samen</a:t>
            </a:r>
            <a:r>
              <a:rPr lang="en-US" sz="2800" dirty="0">
                <a:solidFill>
                  <a:schemeClr val="bg1"/>
                </a:solidFill>
                <a:ea typeface="Helvetica Neue Condensed" charset="0"/>
                <a:cs typeface="Helvetica Neue Condensed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a typeface="Helvetica Neue Condensed" charset="0"/>
                <a:cs typeface="Helvetica Neue Condensed" charset="0"/>
              </a:rPr>
              <a:t>maken</a:t>
            </a:r>
            <a:r>
              <a:rPr lang="en-US" sz="2800" dirty="0">
                <a:solidFill>
                  <a:schemeClr val="bg1"/>
                </a:solidFill>
                <a:ea typeface="Helvetica Neue Condensed" charset="0"/>
                <a:cs typeface="Helvetica Neue Condensed" charset="0"/>
              </a:rPr>
              <a:t> we </a:t>
            </a:r>
            <a:r>
              <a:rPr lang="en-US" sz="2800" dirty="0" err="1">
                <a:solidFill>
                  <a:schemeClr val="bg1"/>
                </a:solidFill>
                <a:ea typeface="Helvetica Neue Condensed" charset="0"/>
                <a:cs typeface="Helvetica Neue Condensed" charset="0"/>
              </a:rPr>
              <a:t>werk</a:t>
            </a:r>
            <a:r>
              <a:rPr lang="en-US" sz="2800" dirty="0">
                <a:solidFill>
                  <a:schemeClr val="bg1"/>
                </a:solidFill>
                <a:ea typeface="Helvetica Neue Condensed" charset="0"/>
                <a:cs typeface="Helvetica Neue Condensed" charset="0"/>
              </a:rPr>
              <a:t> van </a:t>
            </a:r>
            <a:r>
              <a:rPr lang="en-US" sz="2800" dirty="0" err="1">
                <a:solidFill>
                  <a:schemeClr val="bg1"/>
                </a:solidFill>
                <a:ea typeface="Helvetica Neue Condensed" charset="0"/>
                <a:cs typeface="Helvetica Neue Condensed" charset="0"/>
              </a:rPr>
              <a:t>werk</a:t>
            </a:r>
            <a:endParaRPr lang="en-US" sz="2800" dirty="0">
              <a:solidFill>
                <a:schemeClr val="bg1"/>
              </a:solidFill>
              <a:ea typeface="Helvetica Neue Condensed" charset="0"/>
              <a:cs typeface="Helvetica Neue Condensed" charset="0"/>
            </a:endParaRPr>
          </a:p>
          <a:p>
            <a:endParaRPr lang="nl-NL" sz="2000" dirty="0">
              <a:solidFill>
                <a:srgbClr val="1B468E"/>
              </a:solidFill>
            </a:endParaRPr>
          </a:p>
        </p:txBody>
      </p:sp>
      <p:sp>
        <p:nvSpPr>
          <p:cNvPr id="20" name="Graphic 14">
            <a:extLst>
              <a:ext uri="{FF2B5EF4-FFF2-40B4-BE49-F238E27FC236}">
                <a16:creationId xmlns:a16="http://schemas.microsoft.com/office/drawing/2014/main" id="{494F4DD0-DE28-8980-C6AF-2E0C98D170CD}"/>
              </a:ext>
            </a:extLst>
          </p:cNvPr>
          <p:cNvSpPr/>
          <p:nvPr/>
        </p:nvSpPr>
        <p:spPr>
          <a:xfrm>
            <a:off x="-1536700" y="-3117647"/>
            <a:ext cx="12709729" cy="11979975"/>
          </a:xfrm>
          <a:custGeom>
            <a:avLst/>
            <a:gdLst>
              <a:gd name="connsiteX0" fmla="*/ 5993507 w 7274405"/>
              <a:gd name="connsiteY0" fmla="*/ 1017094 h 6856731"/>
              <a:gd name="connsiteX1" fmla="*/ 4543847 w 7274405"/>
              <a:gd name="connsiteY1" fmla="*/ 315845 h 6856731"/>
              <a:gd name="connsiteX2" fmla="*/ 1685146 w 7274405"/>
              <a:gd name="connsiteY2" fmla="*/ 235294 h 6856731"/>
              <a:gd name="connsiteX3" fmla="*/ 456502 w 7274405"/>
              <a:gd name="connsiteY3" fmla="*/ 1411238 h 6856731"/>
              <a:gd name="connsiteX4" fmla="*/ 89930 w 7274405"/>
              <a:gd name="connsiteY4" fmla="*/ 2567250 h 6856731"/>
              <a:gd name="connsiteX5" fmla="*/ 579478 w 7274405"/>
              <a:gd name="connsiteY5" fmla="*/ 6130698 h 6856731"/>
              <a:gd name="connsiteX6" fmla="*/ 1307020 w 7274405"/>
              <a:gd name="connsiteY6" fmla="*/ 6733824 h 6856731"/>
              <a:gd name="connsiteX7" fmla="*/ 5503723 w 7274405"/>
              <a:gd name="connsiteY7" fmla="*/ 5311276 h 6856731"/>
              <a:gd name="connsiteX8" fmla="*/ 5993507 w 7274405"/>
              <a:gd name="connsiteY8" fmla="*/ 1017153 h 68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405" h="6856731">
                <a:moveTo>
                  <a:pt x="5993507" y="1017094"/>
                </a:moveTo>
                <a:lnTo>
                  <a:pt x="4543847" y="315845"/>
                </a:lnTo>
                <a:cubicBezTo>
                  <a:pt x="3743321" y="-71517"/>
                  <a:pt x="2463387" y="-107547"/>
                  <a:pt x="1685146" y="235294"/>
                </a:cubicBezTo>
                <a:cubicBezTo>
                  <a:pt x="1685146" y="235294"/>
                  <a:pt x="934435" y="566695"/>
                  <a:pt x="456502" y="1411238"/>
                </a:cubicBezTo>
                <a:cubicBezTo>
                  <a:pt x="279819" y="1723474"/>
                  <a:pt x="140100" y="2105293"/>
                  <a:pt x="89930" y="2567250"/>
                </a:cubicBezTo>
                <a:cubicBezTo>
                  <a:pt x="89930" y="2567250"/>
                  <a:pt x="-310775" y="4886469"/>
                  <a:pt x="579478" y="6130698"/>
                </a:cubicBezTo>
                <a:cubicBezTo>
                  <a:pt x="762764" y="6386855"/>
                  <a:pt x="999461" y="6598492"/>
                  <a:pt x="1307020" y="6733824"/>
                </a:cubicBezTo>
                <a:cubicBezTo>
                  <a:pt x="1307020" y="6733824"/>
                  <a:pt x="2517507" y="7476352"/>
                  <a:pt x="5503723" y="5311276"/>
                </a:cubicBezTo>
                <a:cubicBezTo>
                  <a:pt x="5503723" y="5311276"/>
                  <a:pt x="9137836" y="2848882"/>
                  <a:pt x="5993507" y="1017153"/>
                </a:cubicBezTo>
              </a:path>
            </a:pathLst>
          </a:custGeom>
          <a:noFill/>
          <a:ln w="444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C3E1DC-C1B9-E038-E8F5-400AB017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27268" y="5632659"/>
            <a:ext cx="1383138" cy="7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7">
            <a:extLst>
              <a:ext uri="{FF2B5EF4-FFF2-40B4-BE49-F238E27FC236}">
                <a16:creationId xmlns:a16="http://schemas.microsoft.com/office/drawing/2014/main" id="{054F8420-892A-3D3F-07DD-475F4CF82791}"/>
              </a:ext>
            </a:extLst>
          </p:cNvPr>
          <p:cNvSpPr/>
          <p:nvPr/>
        </p:nvSpPr>
        <p:spPr>
          <a:xfrm>
            <a:off x="0" y="-1429866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solidFill>
            <a:srgbClr val="EDC45F"/>
          </a:solid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3" name="Graphic 17">
            <a:extLst>
              <a:ext uri="{FF2B5EF4-FFF2-40B4-BE49-F238E27FC236}">
                <a16:creationId xmlns:a16="http://schemas.microsoft.com/office/drawing/2014/main" id="{A8D0E440-5840-59A2-179D-221DB11B51A2}"/>
              </a:ext>
            </a:extLst>
          </p:cNvPr>
          <p:cNvSpPr/>
          <p:nvPr/>
        </p:nvSpPr>
        <p:spPr>
          <a:xfrm>
            <a:off x="7955246" y="3049991"/>
            <a:ext cx="4390327" cy="4679335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noFill/>
          <a:ln w="444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BB108E1-D0CA-BB4C-24FF-E4AFB5B289E1}"/>
              </a:ext>
            </a:extLst>
          </p:cNvPr>
          <p:cNvSpPr/>
          <p:nvPr/>
        </p:nvSpPr>
        <p:spPr>
          <a:xfrm>
            <a:off x="-165100" y="-203200"/>
            <a:ext cx="6146800" cy="7251700"/>
          </a:xfrm>
          <a:prstGeom prst="rect">
            <a:avLst/>
          </a:prstGeom>
          <a:solidFill>
            <a:srgbClr val="EDC4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C3E1DC-C1B9-E038-E8F5-400AB017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27268" y="5633812"/>
            <a:ext cx="1383138" cy="73536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893EA67-3444-74CA-0629-2163CDB08850}"/>
              </a:ext>
            </a:extLst>
          </p:cNvPr>
          <p:cNvSpPr txBox="1"/>
          <p:nvPr/>
        </p:nvSpPr>
        <p:spPr>
          <a:xfrm>
            <a:off x="551077" y="487667"/>
            <a:ext cx="822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Mentoren zijn het kloppend hart van </a:t>
            </a:r>
            <a:r>
              <a:rPr lang="nl-NL" sz="3200" b="1" dirty="0" err="1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JobRotary</a:t>
            </a:r>
            <a:endParaRPr lang="nl-NL" sz="3200" dirty="0">
              <a:solidFill>
                <a:srgbClr val="1C4294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56A8808-EC05-6FF8-6F72-D6A672C7147A}"/>
              </a:ext>
            </a:extLst>
          </p:cNvPr>
          <p:cNvCxnSpPr>
            <a:cxnSpLocks/>
          </p:cNvCxnSpPr>
          <p:nvPr/>
        </p:nvCxnSpPr>
        <p:spPr>
          <a:xfrm>
            <a:off x="660400" y="1194928"/>
            <a:ext cx="812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9E76AD9C-B3EB-B5AB-C6EE-7DBBFE0F8E7A}"/>
              </a:ext>
            </a:extLst>
          </p:cNvPr>
          <p:cNvSpPr txBox="1"/>
          <p:nvPr/>
        </p:nvSpPr>
        <p:spPr>
          <a:xfrm>
            <a:off x="551077" y="1686348"/>
            <a:ext cx="7729323" cy="262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Ervaring in leidinggeven en kennis van </a:t>
            </a:r>
            <a:br>
              <a:rPr lang="nl-NL" sz="2800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</a:br>
            <a:r>
              <a:rPr lang="nl-NL" sz="2800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personeelszaken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Mentor doet een intake gesprek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De mentor spreekt indien relevant zijn eigen </a:t>
            </a:r>
            <a:br>
              <a:rPr lang="nl-NL" sz="2800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</a:br>
            <a:r>
              <a:rPr lang="nl-NL" sz="2800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netwerk aan</a:t>
            </a:r>
          </a:p>
        </p:txBody>
      </p:sp>
    </p:spTree>
    <p:extLst>
      <p:ext uri="{BB962C8B-B14F-4D97-AF65-F5344CB8AC3E}">
        <p14:creationId xmlns:p14="http://schemas.microsoft.com/office/powerpoint/2010/main" val="40626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7">
            <a:extLst>
              <a:ext uri="{FF2B5EF4-FFF2-40B4-BE49-F238E27FC236}">
                <a16:creationId xmlns:a16="http://schemas.microsoft.com/office/drawing/2014/main" id="{054F8420-892A-3D3F-07DD-475F4CF82791}"/>
              </a:ext>
            </a:extLst>
          </p:cNvPr>
          <p:cNvSpPr/>
          <p:nvPr/>
        </p:nvSpPr>
        <p:spPr>
          <a:xfrm>
            <a:off x="0" y="-1429866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solidFill>
            <a:srgbClr val="144294"/>
          </a:solid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3" name="Graphic 17">
            <a:extLst>
              <a:ext uri="{FF2B5EF4-FFF2-40B4-BE49-F238E27FC236}">
                <a16:creationId xmlns:a16="http://schemas.microsoft.com/office/drawing/2014/main" id="{A8D0E440-5840-59A2-179D-221DB11B51A2}"/>
              </a:ext>
            </a:extLst>
          </p:cNvPr>
          <p:cNvSpPr/>
          <p:nvPr/>
        </p:nvSpPr>
        <p:spPr>
          <a:xfrm>
            <a:off x="7955246" y="3049991"/>
            <a:ext cx="4390327" cy="4679335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noFill/>
          <a:ln w="444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BB108E1-D0CA-BB4C-24FF-E4AFB5B289E1}"/>
              </a:ext>
            </a:extLst>
          </p:cNvPr>
          <p:cNvSpPr/>
          <p:nvPr/>
        </p:nvSpPr>
        <p:spPr>
          <a:xfrm>
            <a:off x="-165100" y="-203200"/>
            <a:ext cx="6146800" cy="7251700"/>
          </a:xfrm>
          <a:prstGeom prst="rect">
            <a:avLst/>
          </a:prstGeom>
          <a:solidFill>
            <a:srgbClr val="144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C3E1DC-C1B9-E038-E8F5-400AB017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27268" y="5633812"/>
            <a:ext cx="1383138" cy="73536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893EA67-3444-74CA-0629-2163CDB08850}"/>
              </a:ext>
            </a:extLst>
          </p:cNvPr>
          <p:cNvSpPr txBox="1"/>
          <p:nvPr/>
        </p:nvSpPr>
        <p:spPr>
          <a:xfrm>
            <a:off x="551077" y="487667"/>
            <a:ext cx="822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Mentoren zijn het kloppend hart van </a:t>
            </a:r>
            <a:r>
              <a:rPr lang="nl-NL" sz="3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JobRotary</a:t>
            </a:r>
            <a:endParaRPr lang="nl-NL" sz="32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56A8808-EC05-6FF8-6F72-D6A672C7147A}"/>
              </a:ext>
            </a:extLst>
          </p:cNvPr>
          <p:cNvCxnSpPr>
            <a:cxnSpLocks/>
          </p:cNvCxnSpPr>
          <p:nvPr/>
        </p:nvCxnSpPr>
        <p:spPr>
          <a:xfrm>
            <a:off x="660400" y="1194928"/>
            <a:ext cx="812800" cy="0"/>
          </a:xfrm>
          <a:prstGeom prst="line">
            <a:avLst/>
          </a:prstGeom>
          <a:ln w="25400">
            <a:solidFill>
              <a:srgbClr val="EDC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9E76AD9C-B3EB-B5AB-C6EE-7DBBFE0F8E7A}"/>
              </a:ext>
            </a:extLst>
          </p:cNvPr>
          <p:cNvSpPr txBox="1"/>
          <p:nvPr/>
        </p:nvSpPr>
        <p:spPr>
          <a:xfrm>
            <a:off x="551077" y="1686348"/>
            <a:ext cx="7289056" cy="313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We kijken naar het huidige CV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Wat zijn kwaliteiten en hoe zetten we die opnieuw in de markt?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We geven vertrouwen, adviseren en activeren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We ondersteunen het zoekproces maximaal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 jaar </a:t>
            </a:r>
          </a:p>
        </p:txBody>
      </p:sp>
    </p:spTree>
    <p:extLst>
      <p:ext uri="{BB962C8B-B14F-4D97-AF65-F5344CB8AC3E}">
        <p14:creationId xmlns:p14="http://schemas.microsoft.com/office/powerpoint/2010/main" val="13413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BAF9958-176A-09A1-AD7F-7483DFA794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27268" y="5633812"/>
            <a:ext cx="1383138" cy="735368"/>
          </a:xfrm>
          <a:prstGeom prst="rect">
            <a:avLst/>
          </a:prstGeom>
        </p:spPr>
      </p:pic>
      <p:sp>
        <p:nvSpPr>
          <p:cNvPr id="7" name="Graphic 5">
            <a:extLst>
              <a:ext uri="{FF2B5EF4-FFF2-40B4-BE49-F238E27FC236}">
                <a16:creationId xmlns:a16="http://schemas.microsoft.com/office/drawing/2014/main" id="{99694B88-6AD7-DE5A-57B4-22133FEFF4AC}"/>
              </a:ext>
            </a:extLst>
          </p:cNvPr>
          <p:cNvSpPr/>
          <p:nvPr/>
        </p:nvSpPr>
        <p:spPr>
          <a:xfrm>
            <a:off x="1509183" y="317514"/>
            <a:ext cx="4026242" cy="4089386"/>
          </a:xfrm>
          <a:custGeom>
            <a:avLst/>
            <a:gdLst>
              <a:gd name="connsiteX0" fmla="*/ 1831680 w 3168076"/>
              <a:gd name="connsiteY0" fmla="*/ 2883890 h 3217761"/>
              <a:gd name="connsiteX1" fmla="*/ 1041087 w 3168076"/>
              <a:gd name="connsiteY1" fmla="*/ 3217676 h 3217761"/>
              <a:gd name="connsiteX2" fmla="*/ 196590 w 3168076"/>
              <a:gd name="connsiteY2" fmla="*/ 2733094 h 3217761"/>
              <a:gd name="connsiteX3" fmla="*/ 42201 w 3168076"/>
              <a:gd name="connsiteY3" fmla="*/ 2045454 h 3217761"/>
              <a:gd name="connsiteX4" fmla="*/ 0 w 3168076"/>
              <a:gd name="connsiteY4" fmla="*/ 1020699 h 3217761"/>
              <a:gd name="connsiteX5" fmla="*/ 671554 w 3168076"/>
              <a:gd name="connsiteY5" fmla="*/ 46779 h 3217761"/>
              <a:gd name="connsiteX6" fmla="*/ 1289774 w 3168076"/>
              <a:gd name="connsiteY6" fmla="*/ 44639 h 3217761"/>
              <a:gd name="connsiteX7" fmla="*/ 2516127 w 3168076"/>
              <a:gd name="connsiteY7" fmla="*/ 407719 h 3217761"/>
              <a:gd name="connsiteX8" fmla="*/ 3053228 w 3168076"/>
              <a:gd name="connsiteY8" fmla="*/ 887688 h 3217761"/>
              <a:gd name="connsiteX9" fmla="*/ 3091622 w 3168076"/>
              <a:gd name="connsiteY9" fmla="*/ 1726219 h 3217761"/>
              <a:gd name="connsiteX10" fmla="*/ 2834277 w 3168076"/>
              <a:gd name="connsiteY10" fmla="*/ 2094435 h 3217761"/>
              <a:gd name="connsiteX11" fmla="*/ 2286757 w 3168076"/>
              <a:gd name="connsiteY11" fmla="*/ 2524900 h 3217761"/>
              <a:gd name="connsiteX12" fmla="*/ 1831680 w 3168076"/>
              <a:gd name="connsiteY12" fmla="*/ 2883890 h 321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8076" h="3217761">
                <a:moveTo>
                  <a:pt x="1831680" y="2883890"/>
                </a:moveTo>
                <a:cubicBezTo>
                  <a:pt x="1831680" y="2883890"/>
                  <a:pt x="1520905" y="3223953"/>
                  <a:pt x="1041087" y="3217676"/>
                </a:cubicBezTo>
                <a:cubicBezTo>
                  <a:pt x="1041087" y="3217676"/>
                  <a:pt x="493091" y="3191236"/>
                  <a:pt x="196590" y="2733094"/>
                </a:cubicBezTo>
                <a:cubicBezTo>
                  <a:pt x="196590" y="2733094"/>
                  <a:pt x="74601" y="2561184"/>
                  <a:pt x="42201" y="2045454"/>
                </a:cubicBezTo>
                <a:lnTo>
                  <a:pt x="0" y="1020699"/>
                </a:lnTo>
                <a:cubicBezTo>
                  <a:pt x="0" y="1020699"/>
                  <a:pt x="-1332" y="316652"/>
                  <a:pt x="671554" y="46779"/>
                </a:cubicBezTo>
                <a:cubicBezTo>
                  <a:pt x="671554" y="46779"/>
                  <a:pt x="862910" y="-57033"/>
                  <a:pt x="1289774" y="44639"/>
                </a:cubicBezTo>
                <a:lnTo>
                  <a:pt x="2516127" y="407719"/>
                </a:lnTo>
                <a:cubicBezTo>
                  <a:pt x="2516127" y="407719"/>
                  <a:pt x="2861396" y="534642"/>
                  <a:pt x="3053228" y="887688"/>
                </a:cubicBezTo>
                <a:cubicBezTo>
                  <a:pt x="3053228" y="887688"/>
                  <a:pt x="3283740" y="1276923"/>
                  <a:pt x="3091622" y="1726219"/>
                </a:cubicBezTo>
                <a:cubicBezTo>
                  <a:pt x="3091622" y="1726219"/>
                  <a:pt x="2980196" y="1977165"/>
                  <a:pt x="2834277" y="2094435"/>
                </a:cubicBezTo>
                <a:cubicBezTo>
                  <a:pt x="2834277" y="2094435"/>
                  <a:pt x="2283379" y="2536218"/>
                  <a:pt x="2286757" y="2524900"/>
                </a:cubicBezTo>
                <a:lnTo>
                  <a:pt x="1831680" y="2883890"/>
                </a:lnTo>
                <a:close/>
              </a:path>
            </a:pathLst>
          </a:custGeom>
          <a:noFill/>
          <a:ln w="44450" cap="flat">
            <a:solidFill>
              <a:srgbClr val="EDC45F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Graphic 5">
            <a:extLst>
              <a:ext uri="{FF2B5EF4-FFF2-40B4-BE49-F238E27FC236}">
                <a16:creationId xmlns:a16="http://schemas.microsoft.com/office/drawing/2014/main" id="{27319BAD-58EA-5D94-95F9-BE841716EA79}"/>
              </a:ext>
            </a:extLst>
          </p:cNvPr>
          <p:cNvSpPr/>
          <p:nvPr/>
        </p:nvSpPr>
        <p:spPr>
          <a:xfrm>
            <a:off x="1909234" y="713938"/>
            <a:ext cx="3162300" cy="3211895"/>
          </a:xfrm>
          <a:custGeom>
            <a:avLst/>
            <a:gdLst>
              <a:gd name="connsiteX0" fmla="*/ 1831680 w 3168076"/>
              <a:gd name="connsiteY0" fmla="*/ 2883890 h 3217761"/>
              <a:gd name="connsiteX1" fmla="*/ 1041087 w 3168076"/>
              <a:gd name="connsiteY1" fmla="*/ 3217676 h 3217761"/>
              <a:gd name="connsiteX2" fmla="*/ 196590 w 3168076"/>
              <a:gd name="connsiteY2" fmla="*/ 2733094 h 3217761"/>
              <a:gd name="connsiteX3" fmla="*/ 42201 w 3168076"/>
              <a:gd name="connsiteY3" fmla="*/ 2045454 h 3217761"/>
              <a:gd name="connsiteX4" fmla="*/ 0 w 3168076"/>
              <a:gd name="connsiteY4" fmla="*/ 1020699 h 3217761"/>
              <a:gd name="connsiteX5" fmla="*/ 671554 w 3168076"/>
              <a:gd name="connsiteY5" fmla="*/ 46779 h 3217761"/>
              <a:gd name="connsiteX6" fmla="*/ 1289774 w 3168076"/>
              <a:gd name="connsiteY6" fmla="*/ 44639 h 3217761"/>
              <a:gd name="connsiteX7" fmla="*/ 2516127 w 3168076"/>
              <a:gd name="connsiteY7" fmla="*/ 407719 h 3217761"/>
              <a:gd name="connsiteX8" fmla="*/ 3053228 w 3168076"/>
              <a:gd name="connsiteY8" fmla="*/ 887688 h 3217761"/>
              <a:gd name="connsiteX9" fmla="*/ 3091622 w 3168076"/>
              <a:gd name="connsiteY9" fmla="*/ 1726219 h 3217761"/>
              <a:gd name="connsiteX10" fmla="*/ 2834277 w 3168076"/>
              <a:gd name="connsiteY10" fmla="*/ 2094435 h 3217761"/>
              <a:gd name="connsiteX11" fmla="*/ 2286757 w 3168076"/>
              <a:gd name="connsiteY11" fmla="*/ 2524900 h 3217761"/>
              <a:gd name="connsiteX12" fmla="*/ 1831680 w 3168076"/>
              <a:gd name="connsiteY12" fmla="*/ 2883890 h 321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8076" h="3217761">
                <a:moveTo>
                  <a:pt x="1831680" y="2883890"/>
                </a:moveTo>
                <a:cubicBezTo>
                  <a:pt x="1831680" y="2883890"/>
                  <a:pt x="1520905" y="3223953"/>
                  <a:pt x="1041087" y="3217676"/>
                </a:cubicBezTo>
                <a:cubicBezTo>
                  <a:pt x="1041087" y="3217676"/>
                  <a:pt x="493091" y="3191236"/>
                  <a:pt x="196590" y="2733094"/>
                </a:cubicBezTo>
                <a:cubicBezTo>
                  <a:pt x="196590" y="2733094"/>
                  <a:pt x="74601" y="2561184"/>
                  <a:pt x="42201" y="2045454"/>
                </a:cubicBezTo>
                <a:lnTo>
                  <a:pt x="0" y="1020699"/>
                </a:lnTo>
                <a:cubicBezTo>
                  <a:pt x="0" y="1020699"/>
                  <a:pt x="-1332" y="316652"/>
                  <a:pt x="671554" y="46779"/>
                </a:cubicBezTo>
                <a:cubicBezTo>
                  <a:pt x="671554" y="46779"/>
                  <a:pt x="862910" y="-57033"/>
                  <a:pt x="1289774" y="44639"/>
                </a:cubicBezTo>
                <a:lnTo>
                  <a:pt x="2516127" y="407719"/>
                </a:lnTo>
                <a:cubicBezTo>
                  <a:pt x="2516127" y="407719"/>
                  <a:pt x="2861396" y="534642"/>
                  <a:pt x="3053228" y="887688"/>
                </a:cubicBezTo>
                <a:cubicBezTo>
                  <a:pt x="3053228" y="887688"/>
                  <a:pt x="3283740" y="1276923"/>
                  <a:pt x="3091622" y="1726219"/>
                </a:cubicBezTo>
                <a:cubicBezTo>
                  <a:pt x="3091622" y="1726219"/>
                  <a:pt x="2980196" y="1977165"/>
                  <a:pt x="2834277" y="2094435"/>
                </a:cubicBezTo>
                <a:cubicBezTo>
                  <a:pt x="2834277" y="2094435"/>
                  <a:pt x="2283379" y="2536218"/>
                  <a:pt x="2286757" y="2524900"/>
                </a:cubicBezTo>
                <a:lnTo>
                  <a:pt x="1831680" y="2883890"/>
                </a:lnTo>
                <a:close/>
              </a:path>
            </a:pathLst>
          </a:custGeom>
          <a:blipFill>
            <a:blip r:embed="rId3"/>
            <a:srcRect/>
            <a:stretch>
              <a:fillRect l="-26104" t="-1016" r="-57648" b="-745"/>
            </a:stretch>
          </a:blipFill>
          <a:ln w="4445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9" name="Graphic 17">
            <a:extLst>
              <a:ext uri="{FF2B5EF4-FFF2-40B4-BE49-F238E27FC236}">
                <a16:creationId xmlns:a16="http://schemas.microsoft.com/office/drawing/2014/main" id="{F000B672-AFEC-A10F-99F6-5CA1330C8116}"/>
              </a:ext>
            </a:extLst>
          </p:cNvPr>
          <p:cNvSpPr/>
          <p:nvPr/>
        </p:nvSpPr>
        <p:spPr>
          <a:xfrm>
            <a:off x="-2821547" y="1314973"/>
            <a:ext cx="5643093" cy="6014568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noFill/>
          <a:ln w="44450" cap="flat">
            <a:solidFill>
              <a:srgbClr val="80A6BC"/>
            </a:solidFill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081F4F3-8AE9-165F-35C4-FA7AD6C5252E}"/>
              </a:ext>
            </a:extLst>
          </p:cNvPr>
          <p:cNvSpPr txBox="1"/>
          <p:nvPr/>
        </p:nvSpPr>
        <p:spPr>
          <a:xfrm>
            <a:off x="5927615" y="487667"/>
            <a:ext cx="533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Mentor zijn</a:t>
            </a:r>
            <a:endParaRPr lang="nl-NL" sz="3200" dirty="0">
              <a:solidFill>
                <a:srgbClr val="1C4294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A093B29-8B5C-229E-6ADD-2752BAEAA3ED}"/>
              </a:ext>
            </a:extLst>
          </p:cNvPr>
          <p:cNvCxnSpPr>
            <a:cxnSpLocks/>
          </p:cNvCxnSpPr>
          <p:nvPr/>
        </p:nvCxnSpPr>
        <p:spPr>
          <a:xfrm>
            <a:off x="6036938" y="1194928"/>
            <a:ext cx="812800" cy="0"/>
          </a:xfrm>
          <a:prstGeom prst="line">
            <a:avLst/>
          </a:prstGeom>
          <a:ln w="25400">
            <a:solidFill>
              <a:srgbClr val="EDC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A49CEF79-86D8-1EF0-7296-66DC8DFEE3E3}"/>
              </a:ext>
            </a:extLst>
          </p:cNvPr>
          <p:cNvSpPr txBox="1"/>
          <p:nvPr/>
        </p:nvSpPr>
        <p:spPr>
          <a:xfrm>
            <a:off x="5927615" y="1686348"/>
            <a:ext cx="5643092" cy="3649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Voortgangsgesprek 1 à 2 keer per maand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Frequent telefoon- en mailcontact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Mentorenoverleg</a:t>
            </a: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 1 à 2 keer per kwartaal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Maandelijks overleg met clubcoördinator</a:t>
            </a:r>
          </a:p>
        </p:txBody>
      </p:sp>
    </p:spTree>
    <p:extLst>
      <p:ext uri="{BB962C8B-B14F-4D97-AF65-F5344CB8AC3E}">
        <p14:creationId xmlns:p14="http://schemas.microsoft.com/office/powerpoint/2010/main" val="10805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7">
            <a:extLst>
              <a:ext uri="{FF2B5EF4-FFF2-40B4-BE49-F238E27FC236}">
                <a16:creationId xmlns:a16="http://schemas.microsoft.com/office/drawing/2014/main" id="{328516A7-C73E-3D9B-0C7B-B7A2F95FFC89}"/>
              </a:ext>
            </a:extLst>
          </p:cNvPr>
          <p:cNvSpPr/>
          <p:nvPr/>
        </p:nvSpPr>
        <p:spPr>
          <a:xfrm>
            <a:off x="3429000" y="-1585462"/>
            <a:ext cx="10452100" cy="11140143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solidFill>
            <a:srgbClr val="EDC45F"/>
          </a:solid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nl-NL" dirty="0"/>
              <a:t>v</a:t>
            </a:r>
          </a:p>
        </p:txBody>
      </p:sp>
      <p:sp>
        <p:nvSpPr>
          <p:cNvPr id="4" name="Graphic 5">
            <a:extLst>
              <a:ext uri="{FF2B5EF4-FFF2-40B4-BE49-F238E27FC236}">
                <a16:creationId xmlns:a16="http://schemas.microsoft.com/office/drawing/2014/main" id="{CCB13182-20D6-7078-60BE-BC828398390F}"/>
              </a:ext>
            </a:extLst>
          </p:cNvPr>
          <p:cNvSpPr/>
          <p:nvPr/>
        </p:nvSpPr>
        <p:spPr>
          <a:xfrm>
            <a:off x="831849" y="1816114"/>
            <a:ext cx="4026242" cy="4089386"/>
          </a:xfrm>
          <a:custGeom>
            <a:avLst/>
            <a:gdLst>
              <a:gd name="connsiteX0" fmla="*/ 1831680 w 3168076"/>
              <a:gd name="connsiteY0" fmla="*/ 2883890 h 3217761"/>
              <a:gd name="connsiteX1" fmla="*/ 1041087 w 3168076"/>
              <a:gd name="connsiteY1" fmla="*/ 3217676 h 3217761"/>
              <a:gd name="connsiteX2" fmla="*/ 196590 w 3168076"/>
              <a:gd name="connsiteY2" fmla="*/ 2733094 h 3217761"/>
              <a:gd name="connsiteX3" fmla="*/ 42201 w 3168076"/>
              <a:gd name="connsiteY3" fmla="*/ 2045454 h 3217761"/>
              <a:gd name="connsiteX4" fmla="*/ 0 w 3168076"/>
              <a:gd name="connsiteY4" fmla="*/ 1020699 h 3217761"/>
              <a:gd name="connsiteX5" fmla="*/ 671554 w 3168076"/>
              <a:gd name="connsiteY5" fmla="*/ 46779 h 3217761"/>
              <a:gd name="connsiteX6" fmla="*/ 1289774 w 3168076"/>
              <a:gd name="connsiteY6" fmla="*/ 44639 h 3217761"/>
              <a:gd name="connsiteX7" fmla="*/ 2516127 w 3168076"/>
              <a:gd name="connsiteY7" fmla="*/ 407719 h 3217761"/>
              <a:gd name="connsiteX8" fmla="*/ 3053228 w 3168076"/>
              <a:gd name="connsiteY8" fmla="*/ 887688 h 3217761"/>
              <a:gd name="connsiteX9" fmla="*/ 3091622 w 3168076"/>
              <a:gd name="connsiteY9" fmla="*/ 1726219 h 3217761"/>
              <a:gd name="connsiteX10" fmla="*/ 2834277 w 3168076"/>
              <a:gd name="connsiteY10" fmla="*/ 2094435 h 3217761"/>
              <a:gd name="connsiteX11" fmla="*/ 2286757 w 3168076"/>
              <a:gd name="connsiteY11" fmla="*/ 2524900 h 3217761"/>
              <a:gd name="connsiteX12" fmla="*/ 1831680 w 3168076"/>
              <a:gd name="connsiteY12" fmla="*/ 2883890 h 321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8076" h="3217761">
                <a:moveTo>
                  <a:pt x="1831680" y="2883890"/>
                </a:moveTo>
                <a:cubicBezTo>
                  <a:pt x="1831680" y="2883890"/>
                  <a:pt x="1520905" y="3223953"/>
                  <a:pt x="1041087" y="3217676"/>
                </a:cubicBezTo>
                <a:cubicBezTo>
                  <a:pt x="1041087" y="3217676"/>
                  <a:pt x="493091" y="3191236"/>
                  <a:pt x="196590" y="2733094"/>
                </a:cubicBezTo>
                <a:cubicBezTo>
                  <a:pt x="196590" y="2733094"/>
                  <a:pt x="74601" y="2561184"/>
                  <a:pt x="42201" y="2045454"/>
                </a:cubicBezTo>
                <a:lnTo>
                  <a:pt x="0" y="1020699"/>
                </a:lnTo>
                <a:cubicBezTo>
                  <a:pt x="0" y="1020699"/>
                  <a:pt x="-1332" y="316652"/>
                  <a:pt x="671554" y="46779"/>
                </a:cubicBezTo>
                <a:cubicBezTo>
                  <a:pt x="671554" y="46779"/>
                  <a:pt x="862910" y="-57033"/>
                  <a:pt x="1289774" y="44639"/>
                </a:cubicBezTo>
                <a:lnTo>
                  <a:pt x="2516127" y="407719"/>
                </a:lnTo>
                <a:cubicBezTo>
                  <a:pt x="2516127" y="407719"/>
                  <a:pt x="2861396" y="534642"/>
                  <a:pt x="3053228" y="887688"/>
                </a:cubicBezTo>
                <a:cubicBezTo>
                  <a:pt x="3053228" y="887688"/>
                  <a:pt x="3283740" y="1276923"/>
                  <a:pt x="3091622" y="1726219"/>
                </a:cubicBezTo>
                <a:cubicBezTo>
                  <a:pt x="3091622" y="1726219"/>
                  <a:pt x="2980196" y="1977165"/>
                  <a:pt x="2834277" y="2094435"/>
                </a:cubicBezTo>
                <a:cubicBezTo>
                  <a:pt x="2834277" y="2094435"/>
                  <a:pt x="2283379" y="2536218"/>
                  <a:pt x="2286757" y="2524900"/>
                </a:cubicBezTo>
                <a:lnTo>
                  <a:pt x="1831680" y="2883890"/>
                </a:lnTo>
                <a:close/>
              </a:path>
            </a:pathLst>
          </a:custGeom>
          <a:noFill/>
          <a:ln w="44450" cap="flat">
            <a:solidFill>
              <a:srgbClr val="EDC45F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5" name="Graphic 5">
            <a:extLst>
              <a:ext uri="{FF2B5EF4-FFF2-40B4-BE49-F238E27FC236}">
                <a16:creationId xmlns:a16="http://schemas.microsoft.com/office/drawing/2014/main" id="{6236A4C7-B55D-4DAE-4499-05520CF98A33}"/>
              </a:ext>
            </a:extLst>
          </p:cNvPr>
          <p:cNvSpPr/>
          <p:nvPr/>
        </p:nvSpPr>
        <p:spPr>
          <a:xfrm>
            <a:off x="1231900" y="2212538"/>
            <a:ext cx="3162300" cy="3211895"/>
          </a:xfrm>
          <a:custGeom>
            <a:avLst/>
            <a:gdLst>
              <a:gd name="connsiteX0" fmla="*/ 1831680 w 3168076"/>
              <a:gd name="connsiteY0" fmla="*/ 2883890 h 3217761"/>
              <a:gd name="connsiteX1" fmla="*/ 1041087 w 3168076"/>
              <a:gd name="connsiteY1" fmla="*/ 3217676 h 3217761"/>
              <a:gd name="connsiteX2" fmla="*/ 196590 w 3168076"/>
              <a:gd name="connsiteY2" fmla="*/ 2733094 h 3217761"/>
              <a:gd name="connsiteX3" fmla="*/ 42201 w 3168076"/>
              <a:gd name="connsiteY3" fmla="*/ 2045454 h 3217761"/>
              <a:gd name="connsiteX4" fmla="*/ 0 w 3168076"/>
              <a:gd name="connsiteY4" fmla="*/ 1020699 h 3217761"/>
              <a:gd name="connsiteX5" fmla="*/ 671554 w 3168076"/>
              <a:gd name="connsiteY5" fmla="*/ 46779 h 3217761"/>
              <a:gd name="connsiteX6" fmla="*/ 1289774 w 3168076"/>
              <a:gd name="connsiteY6" fmla="*/ 44639 h 3217761"/>
              <a:gd name="connsiteX7" fmla="*/ 2516127 w 3168076"/>
              <a:gd name="connsiteY7" fmla="*/ 407719 h 3217761"/>
              <a:gd name="connsiteX8" fmla="*/ 3053228 w 3168076"/>
              <a:gd name="connsiteY8" fmla="*/ 887688 h 3217761"/>
              <a:gd name="connsiteX9" fmla="*/ 3091622 w 3168076"/>
              <a:gd name="connsiteY9" fmla="*/ 1726219 h 3217761"/>
              <a:gd name="connsiteX10" fmla="*/ 2834277 w 3168076"/>
              <a:gd name="connsiteY10" fmla="*/ 2094435 h 3217761"/>
              <a:gd name="connsiteX11" fmla="*/ 2286757 w 3168076"/>
              <a:gd name="connsiteY11" fmla="*/ 2524900 h 3217761"/>
              <a:gd name="connsiteX12" fmla="*/ 1831680 w 3168076"/>
              <a:gd name="connsiteY12" fmla="*/ 2883890 h 321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8076" h="3217761">
                <a:moveTo>
                  <a:pt x="1831680" y="2883890"/>
                </a:moveTo>
                <a:cubicBezTo>
                  <a:pt x="1831680" y="2883890"/>
                  <a:pt x="1520905" y="3223953"/>
                  <a:pt x="1041087" y="3217676"/>
                </a:cubicBezTo>
                <a:cubicBezTo>
                  <a:pt x="1041087" y="3217676"/>
                  <a:pt x="493091" y="3191236"/>
                  <a:pt x="196590" y="2733094"/>
                </a:cubicBezTo>
                <a:cubicBezTo>
                  <a:pt x="196590" y="2733094"/>
                  <a:pt x="74601" y="2561184"/>
                  <a:pt x="42201" y="2045454"/>
                </a:cubicBezTo>
                <a:lnTo>
                  <a:pt x="0" y="1020699"/>
                </a:lnTo>
                <a:cubicBezTo>
                  <a:pt x="0" y="1020699"/>
                  <a:pt x="-1332" y="316652"/>
                  <a:pt x="671554" y="46779"/>
                </a:cubicBezTo>
                <a:cubicBezTo>
                  <a:pt x="671554" y="46779"/>
                  <a:pt x="862910" y="-57033"/>
                  <a:pt x="1289774" y="44639"/>
                </a:cubicBezTo>
                <a:lnTo>
                  <a:pt x="2516127" y="407719"/>
                </a:lnTo>
                <a:cubicBezTo>
                  <a:pt x="2516127" y="407719"/>
                  <a:pt x="2861396" y="534642"/>
                  <a:pt x="3053228" y="887688"/>
                </a:cubicBezTo>
                <a:cubicBezTo>
                  <a:pt x="3053228" y="887688"/>
                  <a:pt x="3283740" y="1276923"/>
                  <a:pt x="3091622" y="1726219"/>
                </a:cubicBezTo>
                <a:cubicBezTo>
                  <a:pt x="3091622" y="1726219"/>
                  <a:pt x="2980196" y="1977165"/>
                  <a:pt x="2834277" y="2094435"/>
                </a:cubicBezTo>
                <a:cubicBezTo>
                  <a:pt x="2834277" y="2094435"/>
                  <a:pt x="2283379" y="2536218"/>
                  <a:pt x="2286757" y="2524900"/>
                </a:cubicBezTo>
                <a:lnTo>
                  <a:pt x="1831680" y="2883890"/>
                </a:lnTo>
                <a:close/>
              </a:path>
            </a:pathLst>
          </a:custGeom>
          <a:blipFill>
            <a:blip r:embed="rId2"/>
            <a:srcRect/>
            <a:stretch>
              <a:fillRect l="-8975" t="-877" r="-46926" b="-1535"/>
            </a:stretch>
          </a:blipFill>
          <a:ln w="44450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9A2C52B-F5D7-0335-2125-47FC95CECB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27268" y="5632659"/>
            <a:ext cx="1383138" cy="73767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4D04056-4FBB-BE97-C210-503154D3B361}"/>
              </a:ext>
            </a:extLst>
          </p:cNvPr>
          <p:cNvSpPr txBox="1"/>
          <p:nvPr/>
        </p:nvSpPr>
        <p:spPr>
          <a:xfrm>
            <a:off x="5874565" y="487667"/>
            <a:ext cx="533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De kandidaat!</a:t>
            </a:r>
            <a:endParaRPr lang="nl-NL" sz="3200" dirty="0">
              <a:solidFill>
                <a:srgbClr val="1C4294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8122ACD-D179-DD4B-FE19-4FD2DA13C47E}"/>
              </a:ext>
            </a:extLst>
          </p:cNvPr>
          <p:cNvCxnSpPr>
            <a:cxnSpLocks/>
          </p:cNvCxnSpPr>
          <p:nvPr/>
        </p:nvCxnSpPr>
        <p:spPr>
          <a:xfrm>
            <a:off x="5983888" y="1194928"/>
            <a:ext cx="812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D8B79F8A-1080-2FCC-D2C2-A2500D90BF95}"/>
              </a:ext>
            </a:extLst>
          </p:cNvPr>
          <p:cNvSpPr txBox="1"/>
          <p:nvPr/>
        </p:nvSpPr>
        <p:spPr>
          <a:xfrm>
            <a:off x="5874565" y="1686348"/>
            <a:ext cx="5332071" cy="2110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De kandidaat blijft zelf verantwoordelijk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Bedrijven zelf benaderen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Zelf op zoek naar een baan</a:t>
            </a:r>
          </a:p>
        </p:txBody>
      </p:sp>
    </p:spTree>
    <p:extLst>
      <p:ext uri="{BB962C8B-B14F-4D97-AF65-F5344CB8AC3E}">
        <p14:creationId xmlns:p14="http://schemas.microsoft.com/office/powerpoint/2010/main" val="41322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7">
            <a:extLst>
              <a:ext uri="{FF2B5EF4-FFF2-40B4-BE49-F238E27FC236}">
                <a16:creationId xmlns:a16="http://schemas.microsoft.com/office/drawing/2014/main" id="{A3A9008D-F69C-A73F-EEE8-AD54911B4873}"/>
              </a:ext>
            </a:extLst>
          </p:cNvPr>
          <p:cNvSpPr/>
          <p:nvPr/>
        </p:nvSpPr>
        <p:spPr>
          <a:xfrm>
            <a:off x="6407457" y="-478800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blipFill>
            <a:blip r:embed="rId2"/>
            <a:srcRect/>
            <a:stretch>
              <a:fillRect l="-22393" t="4390" r="17827" b="30154"/>
            </a:stretch>
          </a:blip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" name="Graphic 17">
            <a:extLst>
              <a:ext uri="{FF2B5EF4-FFF2-40B4-BE49-F238E27FC236}">
                <a16:creationId xmlns:a16="http://schemas.microsoft.com/office/drawing/2014/main" id="{BA34FC67-A0CA-24D5-074F-A0C77429A203}"/>
              </a:ext>
            </a:extLst>
          </p:cNvPr>
          <p:cNvSpPr/>
          <p:nvPr/>
        </p:nvSpPr>
        <p:spPr>
          <a:xfrm>
            <a:off x="6407457" y="-478800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solidFill>
            <a:srgbClr val="EDC45F">
              <a:alpha val="40114"/>
            </a:srgbClr>
          </a:solid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9863113-8A36-7483-3A7E-7D895191F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9425" y="5632659"/>
            <a:ext cx="1387475" cy="73767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FC6719F-DC9F-AB6E-8513-8ECE9350C854}"/>
              </a:ext>
            </a:extLst>
          </p:cNvPr>
          <p:cNvSpPr txBox="1"/>
          <p:nvPr/>
        </p:nvSpPr>
        <p:spPr>
          <a:xfrm>
            <a:off x="551077" y="487667"/>
            <a:ext cx="533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Aanmelden bij Rotary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C5725E0-B2CB-7DA7-B345-4C422765C121}"/>
              </a:ext>
            </a:extLst>
          </p:cNvPr>
          <p:cNvCxnSpPr>
            <a:cxnSpLocks/>
          </p:cNvCxnSpPr>
          <p:nvPr/>
        </p:nvCxnSpPr>
        <p:spPr>
          <a:xfrm>
            <a:off x="660400" y="1194928"/>
            <a:ext cx="812800" cy="0"/>
          </a:xfrm>
          <a:prstGeom prst="line">
            <a:avLst/>
          </a:prstGeom>
          <a:ln w="25400">
            <a:solidFill>
              <a:srgbClr val="EDC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2023A0C8-ACAD-56BF-285A-055CA60AC0E1}"/>
              </a:ext>
            </a:extLst>
          </p:cNvPr>
          <p:cNvSpPr txBox="1"/>
          <p:nvPr/>
        </p:nvSpPr>
        <p:spPr>
          <a:xfrm>
            <a:off x="551077" y="1686348"/>
            <a:ext cx="5934390" cy="262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Voorkeur 3 mentoren per club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Club meldt zich aan als regio of kan zich aansluiten bij bestaande regio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Benoemen van clubcoördinator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Contact: </a:t>
            </a:r>
            <a:r>
              <a:rPr lang="nl-NL" sz="2800" dirty="0" err="1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secretariaat@jobrotary.nl</a:t>
            </a:r>
            <a:endParaRPr lang="nl-NL" sz="2800" dirty="0">
              <a:solidFill>
                <a:srgbClr val="14429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Graphic 17">
            <a:extLst>
              <a:ext uri="{FF2B5EF4-FFF2-40B4-BE49-F238E27FC236}">
                <a16:creationId xmlns:a16="http://schemas.microsoft.com/office/drawing/2014/main" id="{9C5AFDAD-8B6A-598D-76AA-5C493CDBE88E}"/>
              </a:ext>
            </a:extLst>
          </p:cNvPr>
          <p:cNvSpPr/>
          <p:nvPr/>
        </p:nvSpPr>
        <p:spPr>
          <a:xfrm>
            <a:off x="6308854" y="-379009"/>
            <a:ext cx="4390327" cy="4679335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noFill/>
          <a:ln w="444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87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7">
            <a:extLst>
              <a:ext uri="{FF2B5EF4-FFF2-40B4-BE49-F238E27FC236}">
                <a16:creationId xmlns:a16="http://schemas.microsoft.com/office/drawing/2014/main" id="{054F8420-892A-3D3F-07DD-475F4CF82791}"/>
              </a:ext>
            </a:extLst>
          </p:cNvPr>
          <p:cNvSpPr/>
          <p:nvPr/>
        </p:nvSpPr>
        <p:spPr>
          <a:xfrm>
            <a:off x="0" y="-1429866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solidFill>
            <a:srgbClr val="EDC45F"/>
          </a:solid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3" name="Graphic 17">
            <a:extLst>
              <a:ext uri="{FF2B5EF4-FFF2-40B4-BE49-F238E27FC236}">
                <a16:creationId xmlns:a16="http://schemas.microsoft.com/office/drawing/2014/main" id="{A8D0E440-5840-59A2-179D-221DB11B51A2}"/>
              </a:ext>
            </a:extLst>
          </p:cNvPr>
          <p:cNvSpPr/>
          <p:nvPr/>
        </p:nvSpPr>
        <p:spPr>
          <a:xfrm>
            <a:off x="7955246" y="3049991"/>
            <a:ext cx="4390327" cy="4679335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noFill/>
          <a:ln w="444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BB108E1-D0CA-BB4C-24FF-E4AFB5B289E1}"/>
              </a:ext>
            </a:extLst>
          </p:cNvPr>
          <p:cNvSpPr/>
          <p:nvPr/>
        </p:nvSpPr>
        <p:spPr>
          <a:xfrm>
            <a:off x="-165100" y="-203200"/>
            <a:ext cx="6146800" cy="7251700"/>
          </a:xfrm>
          <a:prstGeom prst="rect">
            <a:avLst/>
          </a:prstGeom>
          <a:solidFill>
            <a:srgbClr val="EDC4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C3E1DC-C1B9-E038-E8F5-400AB017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27268" y="5633812"/>
            <a:ext cx="1383138" cy="73536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893EA67-3444-74CA-0629-2163CDB08850}"/>
              </a:ext>
            </a:extLst>
          </p:cNvPr>
          <p:cNvSpPr txBox="1"/>
          <p:nvPr/>
        </p:nvSpPr>
        <p:spPr>
          <a:xfrm>
            <a:off x="551077" y="487667"/>
            <a:ext cx="822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JobRotary</a:t>
            </a:r>
            <a:r>
              <a:rPr lang="nl-NL" sz="32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 algemeen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56A8808-EC05-6FF8-6F72-D6A672C7147A}"/>
              </a:ext>
            </a:extLst>
          </p:cNvPr>
          <p:cNvCxnSpPr>
            <a:cxnSpLocks/>
          </p:cNvCxnSpPr>
          <p:nvPr/>
        </p:nvCxnSpPr>
        <p:spPr>
          <a:xfrm>
            <a:off x="660400" y="1194928"/>
            <a:ext cx="812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9E76AD9C-B3EB-B5AB-C6EE-7DBBFE0F8E7A}"/>
              </a:ext>
            </a:extLst>
          </p:cNvPr>
          <p:cNvSpPr txBox="1"/>
          <p:nvPr/>
        </p:nvSpPr>
        <p:spPr>
          <a:xfrm>
            <a:off x="551077" y="1686348"/>
            <a:ext cx="9776191" cy="466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Landelijke stichting met bestuur en regiocoördinatoren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Website voor aanmelding kandidaten informatie (</a:t>
            </a:r>
            <a:r>
              <a:rPr lang="nl-NL" sz="2400" dirty="0" err="1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jobrotary.nl</a:t>
            </a:r>
            <a: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Secretariaat: </a:t>
            </a:r>
            <a: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melding aan de regio’s nieuwe kandidaten en </a:t>
            </a:r>
            <a:br>
              <a:rPr lang="nl-NL" sz="2400" dirty="0">
                <a:solidFill>
                  <a:srgbClr val="1C4294"/>
                </a:solidFill>
                <a:latin typeface="Calibri" panose="020F0502020204030204" pitchFamily="34" charset="0"/>
              </a:rPr>
            </a:br>
            <a: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bewaakt begeleiding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Regiocoördinatoren: </a:t>
            </a:r>
            <a: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onderhouden contacten met bestuur </a:t>
            </a:r>
            <a:b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</a:br>
            <a: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en secretariaat, verdelen dossiers onder de clubs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Clubcoördinatoren: </a:t>
            </a:r>
            <a: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verdelen de dossiers onder de </a:t>
            </a:r>
            <a:b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</a:br>
            <a: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mentoren en ondersteunen en bewaken de voortgang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De </a:t>
            </a:r>
            <a:r>
              <a:rPr lang="nl-NL" sz="24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mentoren</a:t>
            </a:r>
            <a:r>
              <a:rPr lang="nl-NL" sz="24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 begeleiden de werkzoekenden</a:t>
            </a:r>
          </a:p>
        </p:txBody>
      </p:sp>
    </p:spTree>
    <p:extLst>
      <p:ext uri="{BB962C8B-B14F-4D97-AF65-F5344CB8AC3E}">
        <p14:creationId xmlns:p14="http://schemas.microsoft.com/office/powerpoint/2010/main" val="22419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7">
            <a:extLst>
              <a:ext uri="{FF2B5EF4-FFF2-40B4-BE49-F238E27FC236}">
                <a16:creationId xmlns:a16="http://schemas.microsoft.com/office/drawing/2014/main" id="{054F8420-892A-3D3F-07DD-475F4CF82791}"/>
              </a:ext>
            </a:extLst>
          </p:cNvPr>
          <p:cNvSpPr/>
          <p:nvPr/>
        </p:nvSpPr>
        <p:spPr>
          <a:xfrm>
            <a:off x="0" y="-1418980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solidFill>
            <a:srgbClr val="144294"/>
          </a:solid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3" name="Graphic 17">
            <a:extLst>
              <a:ext uri="{FF2B5EF4-FFF2-40B4-BE49-F238E27FC236}">
                <a16:creationId xmlns:a16="http://schemas.microsoft.com/office/drawing/2014/main" id="{A8D0E440-5840-59A2-179D-221DB11B51A2}"/>
              </a:ext>
            </a:extLst>
          </p:cNvPr>
          <p:cNvSpPr/>
          <p:nvPr/>
        </p:nvSpPr>
        <p:spPr>
          <a:xfrm>
            <a:off x="7955246" y="3049991"/>
            <a:ext cx="4390327" cy="4679335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noFill/>
          <a:ln w="444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BB108E1-D0CA-BB4C-24FF-E4AFB5B289E1}"/>
              </a:ext>
            </a:extLst>
          </p:cNvPr>
          <p:cNvSpPr/>
          <p:nvPr/>
        </p:nvSpPr>
        <p:spPr>
          <a:xfrm>
            <a:off x="-165100" y="-203200"/>
            <a:ext cx="6146800" cy="7251700"/>
          </a:xfrm>
          <a:prstGeom prst="rect">
            <a:avLst/>
          </a:prstGeom>
          <a:solidFill>
            <a:srgbClr val="1442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C3E1DC-C1B9-E038-E8F5-400AB017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27268" y="5633812"/>
            <a:ext cx="1383138" cy="73536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893EA67-3444-74CA-0629-2163CDB08850}"/>
              </a:ext>
            </a:extLst>
          </p:cNvPr>
          <p:cNvSpPr txBox="1"/>
          <p:nvPr/>
        </p:nvSpPr>
        <p:spPr>
          <a:xfrm>
            <a:off x="551077" y="487667"/>
            <a:ext cx="822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JobRotary</a:t>
            </a:r>
            <a:r>
              <a:rPr lang="nl-NL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algemeen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56A8808-EC05-6FF8-6F72-D6A672C7147A}"/>
              </a:ext>
            </a:extLst>
          </p:cNvPr>
          <p:cNvCxnSpPr>
            <a:cxnSpLocks/>
          </p:cNvCxnSpPr>
          <p:nvPr/>
        </p:nvCxnSpPr>
        <p:spPr>
          <a:xfrm>
            <a:off x="660400" y="1194928"/>
            <a:ext cx="812800" cy="0"/>
          </a:xfrm>
          <a:prstGeom prst="line">
            <a:avLst/>
          </a:prstGeom>
          <a:ln w="25400">
            <a:solidFill>
              <a:srgbClr val="EDC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9E76AD9C-B3EB-B5AB-C6EE-7DBBFE0F8E7A}"/>
              </a:ext>
            </a:extLst>
          </p:cNvPr>
          <p:cNvSpPr txBox="1"/>
          <p:nvPr/>
        </p:nvSpPr>
        <p:spPr>
          <a:xfrm>
            <a:off x="551077" y="1686348"/>
            <a:ext cx="9776191" cy="466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Gesprek over emotionele verwerking van het ontslag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Aanpassen van CV en sollicitatiebrief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Verhogen van sollicitatie-activiteiten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”Peptalk”  voorafgaand aan sollicitatiegesprek, eigenwaarde  </a:t>
            </a:r>
            <a:br>
              <a:rPr lang="nl-NL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en zelfvertrouwen versterken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Netwerken waar mogelijk of relevant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Eventueel beroep doen op andere Rotarians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Is aanvullend op de activiteiten van professionele </a:t>
            </a:r>
            <a:br>
              <a:rPr lang="nl-NL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r>
              <a:rPr lang="nl-NL" sz="24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dienstverleners </a:t>
            </a:r>
          </a:p>
        </p:txBody>
      </p:sp>
    </p:spTree>
    <p:extLst>
      <p:ext uri="{BB962C8B-B14F-4D97-AF65-F5344CB8AC3E}">
        <p14:creationId xmlns:p14="http://schemas.microsoft.com/office/powerpoint/2010/main" val="203912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elektronica, tekst, scherm, Weergave-apparaat&#10;&#10;Automatisch gegenereerde beschrijving">
            <a:extLst>
              <a:ext uri="{FF2B5EF4-FFF2-40B4-BE49-F238E27FC236}">
                <a16:creationId xmlns:a16="http://schemas.microsoft.com/office/drawing/2014/main" id="{ED624B11-4503-FD60-E2FC-98BC81296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568" y="842236"/>
            <a:ext cx="4267200" cy="42672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C3E1DC-C1B9-E038-E8F5-400AB017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27268" y="5633812"/>
            <a:ext cx="1383138" cy="73536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893EA67-3444-74CA-0629-2163CDB08850}"/>
              </a:ext>
            </a:extLst>
          </p:cNvPr>
          <p:cNvSpPr txBox="1"/>
          <p:nvPr/>
        </p:nvSpPr>
        <p:spPr>
          <a:xfrm>
            <a:off x="551077" y="487667"/>
            <a:ext cx="822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Website </a:t>
            </a:r>
            <a:r>
              <a:rPr lang="nl-NL" sz="3200" b="1" dirty="0" err="1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www.jobrotary.nl</a:t>
            </a:r>
            <a:endParaRPr lang="nl-NL" sz="3200" b="1" dirty="0">
              <a:solidFill>
                <a:srgbClr val="144294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56A8808-EC05-6FF8-6F72-D6A672C7147A}"/>
              </a:ext>
            </a:extLst>
          </p:cNvPr>
          <p:cNvCxnSpPr>
            <a:cxnSpLocks/>
          </p:cNvCxnSpPr>
          <p:nvPr/>
        </p:nvCxnSpPr>
        <p:spPr>
          <a:xfrm>
            <a:off x="660400" y="1194928"/>
            <a:ext cx="812800" cy="0"/>
          </a:xfrm>
          <a:prstGeom prst="line">
            <a:avLst/>
          </a:prstGeom>
          <a:ln w="25400">
            <a:solidFill>
              <a:srgbClr val="EDC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9E76AD9C-B3EB-B5AB-C6EE-7DBBFE0F8E7A}"/>
              </a:ext>
            </a:extLst>
          </p:cNvPr>
          <p:cNvSpPr txBox="1"/>
          <p:nvPr/>
        </p:nvSpPr>
        <p:spPr>
          <a:xfrm>
            <a:off x="551077" y="1686348"/>
            <a:ext cx="4613590" cy="313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Trainen mentoren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Handboek loopbaanbegeleiding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Foldermateriaal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Centrale administratie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Publiciteit </a:t>
            </a:r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3183EF7E-48B9-2565-5F00-B1EF50AC7C4B}"/>
              </a:ext>
            </a:extLst>
          </p:cNvPr>
          <p:cNvSpPr/>
          <p:nvPr/>
        </p:nvSpPr>
        <p:spPr>
          <a:xfrm>
            <a:off x="5492748" y="-940707"/>
            <a:ext cx="6940551" cy="7049400"/>
          </a:xfrm>
          <a:custGeom>
            <a:avLst/>
            <a:gdLst>
              <a:gd name="connsiteX0" fmla="*/ 1831680 w 3168076"/>
              <a:gd name="connsiteY0" fmla="*/ 2883890 h 3217761"/>
              <a:gd name="connsiteX1" fmla="*/ 1041087 w 3168076"/>
              <a:gd name="connsiteY1" fmla="*/ 3217676 h 3217761"/>
              <a:gd name="connsiteX2" fmla="*/ 196590 w 3168076"/>
              <a:gd name="connsiteY2" fmla="*/ 2733094 h 3217761"/>
              <a:gd name="connsiteX3" fmla="*/ 42201 w 3168076"/>
              <a:gd name="connsiteY3" fmla="*/ 2045454 h 3217761"/>
              <a:gd name="connsiteX4" fmla="*/ 0 w 3168076"/>
              <a:gd name="connsiteY4" fmla="*/ 1020699 h 3217761"/>
              <a:gd name="connsiteX5" fmla="*/ 671554 w 3168076"/>
              <a:gd name="connsiteY5" fmla="*/ 46779 h 3217761"/>
              <a:gd name="connsiteX6" fmla="*/ 1289774 w 3168076"/>
              <a:gd name="connsiteY6" fmla="*/ 44639 h 3217761"/>
              <a:gd name="connsiteX7" fmla="*/ 2516127 w 3168076"/>
              <a:gd name="connsiteY7" fmla="*/ 407719 h 3217761"/>
              <a:gd name="connsiteX8" fmla="*/ 3053228 w 3168076"/>
              <a:gd name="connsiteY8" fmla="*/ 887688 h 3217761"/>
              <a:gd name="connsiteX9" fmla="*/ 3091622 w 3168076"/>
              <a:gd name="connsiteY9" fmla="*/ 1726219 h 3217761"/>
              <a:gd name="connsiteX10" fmla="*/ 2834277 w 3168076"/>
              <a:gd name="connsiteY10" fmla="*/ 2094435 h 3217761"/>
              <a:gd name="connsiteX11" fmla="*/ 2286757 w 3168076"/>
              <a:gd name="connsiteY11" fmla="*/ 2524900 h 3217761"/>
              <a:gd name="connsiteX12" fmla="*/ 1831680 w 3168076"/>
              <a:gd name="connsiteY12" fmla="*/ 2883890 h 321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8076" h="3217761">
                <a:moveTo>
                  <a:pt x="1831680" y="2883890"/>
                </a:moveTo>
                <a:cubicBezTo>
                  <a:pt x="1831680" y="2883890"/>
                  <a:pt x="1520905" y="3223953"/>
                  <a:pt x="1041087" y="3217676"/>
                </a:cubicBezTo>
                <a:cubicBezTo>
                  <a:pt x="1041087" y="3217676"/>
                  <a:pt x="493091" y="3191236"/>
                  <a:pt x="196590" y="2733094"/>
                </a:cubicBezTo>
                <a:cubicBezTo>
                  <a:pt x="196590" y="2733094"/>
                  <a:pt x="74601" y="2561184"/>
                  <a:pt x="42201" y="2045454"/>
                </a:cubicBezTo>
                <a:lnTo>
                  <a:pt x="0" y="1020699"/>
                </a:lnTo>
                <a:cubicBezTo>
                  <a:pt x="0" y="1020699"/>
                  <a:pt x="-1332" y="316652"/>
                  <a:pt x="671554" y="46779"/>
                </a:cubicBezTo>
                <a:cubicBezTo>
                  <a:pt x="671554" y="46779"/>
                  <a:pt x="862910" y="-57033"/>
                  <a:pt x="1289774" y="44639"/>
                </a:cubicBezTo>
                <a:lnTo>
                  <a:pt x="2516127" y="407719"/>
                </a:lnTo>
                <a:cubicBezTo>
                  <a:pt x="2516127" y="407719"/>
                  <a:pt x="2861396" y="534642"/>
                  <a:pt x="3053228" y="887688"/>
                </a:cubicBezTo>
                <a:cubicBezTo>
                  <a:pt x="3053228" y="887688"/>
                  <a:pt x="3283740" y="1276923"/>
                  <a:pt x="3091622" y="1726219"/>
                </a:cubicBezTo>
                <a:cubicBezTo>
                  <a:pt x="3091622" y="1726219"/>
                  <a:pt x="2980196" y="1977165"/>
                  <a:pt x="2834277" y="2094435"/>
                </a:cubicBezTo>
                <a:cubicBezTo>
                  <a:pt x="2834277" y="2094435"/>
                  <a:pt x="2283379" y="2536218"/>
                  <a:pt x="2286757" y="2524900"/>
                </a:cubicBezTo>
                <a:lnTo>
                  <a:pt x="1831680" y="2883890"/>
                </a:lnTo>
                <a:close/>
              </a:path>
            </a:pathLst>
          </a:custGeom>
          <a:noFill/>
          <a:ln w="44450" cap="flat">
            <a:solidFill>
              <a:srgbClr val="EDC45F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8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elektronica, tekst, scherm, Weergave-apparaat&#10;&#10;Automatisch gegenereerde beschrijving">
            <a:extLst>
              <a:ext uri="{FF2B5EF4-FFF2-40B4-BE49-F238E27FC236}">
                <a16:creationId xmlns:a16="http://schemas.microsoft.com/office/drawing/2014/main" id="{ED624B11-4503-FD60-E2FC-98BC81296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568" y="842236"/>
            <a:ext cx="4267200" cy="426720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C3E1DC-C1B9-E038-E8F5-400AB017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27268" y="5633812"/>
            <a:ext cx="1383138" cy="73536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893EA67-3444-74CA-0629-2163CDB08850}"/>
              </a:ext>
            </a:extLst>
          </p:cNvPr>
          <p:cNvSpPr txBox="1"/>
          <p:nvPr/>
        </p:nvSpPr>
        <p:spPr>
          <a:xfrm>
            <a:off x="551077" y="487667"/>
            <a:ext cx="822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Website </a:t>
            </a:r>
            <a:r>
              <a:rPr lang="nl-NL" sz="3200" b="1" dirty="0" err="1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www.jobrotary.nl</a:t>
            </a:r>
            <a:endParaRPr lang="nl-NL" sz="3200" b="1" dirty="0">
              <a:solidFill>
                <a:srgbClr val="144294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56A8808-EC05-6FF8-6F72-D6A672C7147A}"/>
              </a:ext>
            </a:extLst>
          </p:cNvPr>
          <p:cNvCxnSpPr>
            <a:cxnSpLocks/>
          </p:cNvCxnSpPr>
          <p:nvPr/>
        </p:nvCxnSpPr>
        <p:spPr>
          <a:xfrm>
            <a:off x="660400" y="1194928"/>
            <a:ext cx="812800" cy="0"/>
          </a:xfrm>
          <a:prstGeom prst="line">
            <a:avLst/>
          </a:prstGeom>
          <a:ln w="25400">
            <a:solidFill>
              <a:srgbClr val="EDC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9E76AD9C-B3EB-B5AB-C6EE-7DBBFE0F8E7A}"/>
              </a:ext>
            </a:extLst>
          </p:cNvPr>
          <p:cNvSpPr txBox="1"/>
          <p:nvPr/>
        </p:nvSpPr>
        <p:spPr>
          <a:xfrm>
            <a:off x="551077" y="1686348"/>
            <a:ext cx="4722598" cy="313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Kartrekker vanuit deze club</a:t>
            </a:r>
            <a:br>
              <a:rPr lang="nl-NL" sz="28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</a:br>
            <a:r>
              <a:rPr lang="nl-NL" sz="28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(clubcoördinator) 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Aangevuld met 2 mentoren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Aanmelden bij het secretariaat </a:t>
            </a:r>
            <a:r>
              <a:rPr lang="nl-NL" sz="2800" dirty="0" err="1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JobRotary</a:t>
            </a:r>
            <a:endParaRPr lang="nl-NL" sz="2800" dirty="0">
              <a:solidFill>
                <a:srgbClr val="1C4294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Publiceren in de regiobladen </a:t>
            </a:r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3183EF7E-48B9-2565-5F00-B1EF50AC7C4B}"/>
              </a:ext>
            </a:extLst>
          </p:cNvPr>
          <p:cNvSpPr/>
          <p:nvPr/>
        </p:nvSpPr>
        <p:spPr>
          <a:xfrm>
            <a:off x="5492748" y="-940707"/>
            <a:ext cx="6940551" cy="7049400"/>
          </a:xfrm>
          <a:custGeom>
            <a:avLst/>
            <a:gdLst>
              <a:gd name="connsiteX0" fmla="*/ 1831680 w 3168076"/>
              <a:gd name="connsiteY0" fmla="*/ 2883890 h 3217761"/>
              <a:gd name="connsiteX1" fmla="*/ 1041087 w 3168076"/>
              <a:gd name="connsiteY1" fmla="*/ 3217676 h 3217761"/>
              <a:gd name="connsiteX2" fmla="*/ 196590 w 3168076"/>
              <a:gd name="connsiteY2" fmla="*/ 2733094 h 3217761"/>
              <a:gd name="connsiteX3" fmla="*/ 42201 w 3168076"/>
              <a:gd name="connsiteY3" fmla="*/ 2045454 h 3217761"/>
              <a:gd name="connsiteX4" fmla="*/ 0 w 3168076"/>
              <a:gd name="connsiteY4" fmla="*/ 1020699 h 3217761"/>
              <a:gd name="connsiteX5" fmla="*/ 671554 w 3168076"/>
              <a:gd name="connsiteY5" fmla="*/ 46779 h 3217761"/>
              <a:gd name="connsiteX6" fmla="*/ 1289774 w 3168076"/>
              <a:gd name="connsiteY6" fmla="*/ 44639 h 3217761"/>
              <a:gd name="connsiteX7" fmla="*/ 2516127 w 3168076"/>
              <a:gd name="connsiteY7" fmla="*/ 407719 h 3217761"/>
              <a:gd name="connsiteX8" fmla="*/ 3053228 w 3168076"/>
              <a:gd name="connsiteY8" fmla="*/ 887688 h 3217761"/>
              <a:gd name="connsiteX9" fmla="*/ 3091622 w 3168076"/>
              <a:gd name="connsiteY9" fmla="*/ 1726219 h 3217761"/>
              <a:gd name="connsiteX10" fmla="*/ 2834277 w 3168076"/>
              <a:gd name="connsiteY10" fmla="*/ 2094435 h 3217761"/>
              <a:gd name="connsiteX11" fmla="*/ 2286757 w 3168076"/>
              <a:gd name="connsiteY11" fmla="*/ 2524900 h 3217761"/>
              <a:gd name="connsiteX12" fmla="*/ 1831680 w 3168076"/>
              <a:gd name="connsiteY12" fmla="*/ 2883890 h 321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68076" h="3217761">
                <a:moveTo>
                  <a:pt x="1831680" y="2883890"/>
                </a:moveTo>
                <a:cubicBezTo>
                  <a:pt x="1831680" y="2883890"/>
                  <a:pt x="1520905" y="3223953"/>
                  <a:pt x="1041087" y="3217676"/>
                </a:cubicBezTo>
                <a:cubicBezTo>
                  <a:pt x="1041087" y="3217676"/>
                  <a:pt x="493091" y="3191236"/>
                  <a:pt x="196590" y="2733094"/>
                </a:cubicBezTo>
                <a:cubicBezTo>
                  <a:pt x="196590" y="2733094"/>
                  <a:pt x="74601" y="2561184"/>
                  <a:pt x="42201" y="2045454"/>
                </a:cubicBezTo>
                <a:lnTo>
                  <a:pt x="0" y="1020699"/>
                </a:lnTo>
                <a:cubicBezTo>
                  <a:pt x="0" y="1020699"/>
                  <a:pt x="-1332" y="316652"/>
                  <a:pt x="671554" y="46779"/>
                </a:cubicBezTo>
                <a:cubicBezTo>
                  <a:pt x="671554" y="46779"/>
                  <a:pt x="862910" y="-57033"/>
                  <a:pt x="1289774" y="44639"/>
                </a:cubicBezTo>
                <a:lnTo>
                  <a:pt x="2516127" y="407719"/>
                </a:lnTo>
                <a:cubicBezTo>
                  <a:pt x="2516127" y="407719"/>
                  <a:pt x="2861396" y="534642"/>
                  <a:pt x="3053228" y="887688"/>
                </a:cubicBezTo>
                <a:cubicBezTo>
                  <a:pt x="3053228" y="887688"/>
                  <a:pt x="3283740" y="1276923"/>
                  <a:pt x="3091622" y="1726219"/>
                </a:cubicBezTo>
                <a:cubicBezTo>
                  <a:pt x="3091622" y="1726219"/>
                  <a:pt x="2980196" y="1977165"/>
                  <a:pt x="2834277" y="2094435"/>
                </a:cubicBezTo>
                <a:cubicBezTo>
                  <a:pt x="2834277" y="2094435"/>
                  <a:pt x="2283379" y="2536218"/>
                  <a:pt x="2286757" y="2524900"/>
                </a:cubicBezTo>
                <a:lnTo>
                  <a:pt x="1831680" y="2883890"/>
                </a:lnTo>
                <a:close/>
              </a:path>
            </a:pathLst>
          </a:custGeom>
          <a:noFill/>
          <a:ln w="44450" cap="flat">
            <a:solidFill>
              <a:srgbClr val="EDC45F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B8BA2C8-0A64-9D8A-793E-C0C871A99E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9425" y="5632659"/>
            <a:ext cx="1387475" cy="737674"/>
          </a:xfrm>
          <a:prstGeom prst="rect">
            <a:avLst/>
          </a:prstGeom>
        </p:spPr>
      </p:pic>
      <p:sp>
        <p:nvSpPr>
          <p:cNvPr id="2" name="Graphic 17">
            <a:extLst>
              <a:ext uri="{FF2B5EF4-FFF2-40B4-BE49-F238E27FC236}">
                <a16:creationId xmlns:a16="http://schemas.microsoft.com/office/drawing/2014/main" id="{C872C6D0-3E7E-B04B-8467-FEB61187ECD9}"/>
              </a:ext>
            </a:extLst>
          </p:cNvPr>
          <p:cNvSpPr/>
          <p:nvPr/>
        </p:nvSpPr>
        <p:spPr>
          <a:xfrm>
            <a:off x="4649037" y="-478800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blipFill>
            <a:blip r:embed="rId3"/>
            <a:srcRect/>
            <a:stretch>
              <a:fillRect l="-25139" t="3432" b="30524"/>
            </a:stretch>
          </a:blip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4" name="Graphic 17">
            <a:extLst>
              <a:ext uri="{FF2B5EF4-FFF2-40B4-BE49-F238E27FC236}">
                <a16:creationId xmlns:a16="http://schemas.microsoft.com/office/drawing/2014/main" id="{1E6529C4-9E63-56D8-3FE7-C7A8D5310909}"/>
              </a:ext>
            </a:extLst>
          </p:cNvPr>
          <p:cNvSpPr/>
          <p:nvPr/>
        </p:nvSpPr>
        <p:spPr>
          <a:xfrm>
            <a:off x="5982537" y="-1518766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noFill/>
          <a:ln w="44450" cap="flat">
            <a:solidFill>
              <a:srgbClr val="EDC45F"/>
            </a:solidFill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010EE0C-893A-E234-E17E-93BCF35D2F1D}"/>
              </a:ext>
            </a:extLst>
          </p:cNvPr>
          <p:cNvSpPr txBox="1"/>
          <p:nvPr/>
        </p:nvSpPr>
        <p:spPr>
          <a:xfrm>
            <a:off x="551077" y="1199553"/>
            <a:ext cx="5332071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 err="1">
                <a:solidFill>
                  <a:srgbClr val="144294"/>
                </a:solidFill>
                <a:ea typeface="Helvetica Neue Condensed" charset="0"/>
                <a:cs typeface="Helvetica Neue Condensed" charset="0"/>
              </a:rPr>
              <a:t>JobRotary</a:t>
            </a:r>
            <a:r>
              <a:rPr lang="en-US" sz="2800" b="1" dirty="0">
                <a:solidFill>
                  <a:srgbClr val="144294"/>
                </a:solidFill>
                <a:ea typeface="Helvetica Neue Condensed" charset="0"/>
                <a:cs typeface="Helvetica Neue Condensed" charset="0"/>
              </a:rPr>
              <a:t> is </a:t>
            </a:r>
            <a:r>
              <a:rPr lang="en-US" sz="2800" b="1" dirty="0" err="1">
                <a:solidFill>
                  <a:srgbClr val="144294"/>
                </a:solidFill>
                <a:ea typeface="Helvetica Neue Condensed" charset="0"/>
                <a:cs typeface="Helvetica Neue Condensed" charset="0"/>
              </a:rPr>
              <a:t>onderdeel</a:t>
            </a:r>
            <a:endParaRPr lang="en-US" sz="2800" b="1" dirty="0">
              <a:solidFill>
                <a:srgbClr val="144294"/>
              </a:solidFill>
              <a:ea typeface="Helvetica Neue Condensed" charset="0"/>
              <a:cs typeface="Helvetica Neue Condensed" charset="0"/>
            </a:endParaRPr>
          </a:p>
          <a:p>
            <a:pPr>
              <a:lnSpc>
                <a:spcPts val="4000"/>
              </a:lnSpc>
            </a:pPr>
            <a:r>
              <a:rPr lang="en-US" sz="2800" b="1" dirty="0">
                <a:solidFill>
                  <a:srgbClr val="144294"/>
                </a:solidFill>
                <a:ea typeface="Helvetica Neue Condensed" charset="0"/>
                <a:cs typeface="Helvetica Neue Condensed" charset="0"/>
              </a:rPr>
              <a:t>van </a:t>
            </a:r>
            <a:r>
              <a:rPr lang="en-US" sz="2800" b="1" dirty="0">
                <a:solidFill>
                  <a:srgbClr val="EDC45F"/>
                </a:solidFill>
                <a:ea typeface="Helvetica Neue Condensed" charset="0"/>
                <a:cs typeface="Helvetica Neue Condensed" charset="0"/>
              </a:rPr>
              <a:t>vocational</a:t>
            </a:r>
            <a:r>
              <a:rPr lang="en-US" sz="2800" b="1" dirty="0">
                <a:solidFill>
                  <a:srgbClr val="144294"/>
                </a:solidFill>
                <a:ea typeface="Helvetica Neue Condensed" charset="0"/>
                <a:cs typeface="Helvetica Neue Condensed" charset="0"/>
              </a:rPr>
              <a:t> service </a:t>
            </a:r>
          </a:p>
          <a:p>
            <a:r>
              <a:rPr lang="en-US" sz="2800" b="1" dirty="0" err="1">
                <a:solidFill>
                  <a:srgbClr val="144294"/>
                </a:solidFill>
                <a:ea typeface="Helvetica Neue Condensed" charset="0"/>
                <a:cs typeface="Helvetica Neue Condensed" charset="0"/>
              </a:rPr>
              <a:t>en</a:t>
            </a:r>
            <a:r>
              <a:rPr lang="en-US" sz="2800" b="1" dirty="0">
                <a:solidFill>
                  <a:srgbClr val="144294"/>
                </a:solidFill>
                <a:ea typeface="Helvetica Neue Condensed" charset="0"/>
                <a:cs typeface="Helvetica Neue Condensed" charset="0"/>
              </a:rPr>
              <a:t> </a:t>
            </a:r>
            <a:r>
              <a:rPr lang="nl-NL" sz="2800" b="1" kern="0" dirty="0">
                <a:solidFill>
                  <a:srgbClr val="1442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begeleidt en </a:t>
            </a:r>
            <a:br>
              <a:rPr lang="nl-NL" sz="2800" b="1" kern="0" dirty="0">
                <a:solidFill>
                  <a:srgbClr val="1442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kern="0" dirty="0">
                <a:solidFill>
                  <a:srgbClr val="1442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ondersteunt </a:t>
            </a:r>
            <a:br>
              <a:rPr lang="nl-NL" sz="2800" b="1" kern="0" dirty="0">
                <a:solidFill>
                  <a:srgbClr val="1442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kern="0" dirty="0">
                <a:solidFill>
                  <a:srgbClr val="1442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werkzoekenden </a:t>
            </a:r>
          </a:p>
          <a:p>
            <a:r>
              <a:rPr lang="nl-NL" sz="2800" b="1" kern="0" dirty="0">
                <a:solidFill>
                  <a:srgbClr val="1442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 hun weg naar </a:t>
            </a:r>
            <a:br>
              <a:rPr lang="nl-NL" sz="2800" b="1" kern="0" dirty="0">
                <a:solidFill>
                  <a:srgbClr val="1442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l-NL" sz="2800" b="1" kern="0" dirty="0">
                <a:solidFill>
                  <a:srgbClr val="1442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nieuw werk</a:t>
            </a:r>
            <a:endParaRPr lang="nl-NL" sz="2800" b="1" dirty="0">
              <a:solidFill>
                <a:srgbClr val="144294"/>
              </a:solidFill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A3D4FCD-49A3-E919-37E2-04F107EA67D9}"/>
              </a:ext>
            </a:extLst>
          </p:cNvPr>
          <p:cNvCxnSpPr>
            <a:cxnSpLocks/>
          </p:cNvCxnSpPr>
          <p:nvPr/>
        </p:nvCxnSpPr>
        <p:spPr>
          <a:xfrm>
            <a:off x="660400" y="4553857"/>
            <a:ext cx="812800" cy="0"/>
          </a:xfrm>
          <a:prstGeom prst="line">
            <a:avLst/>
          </a:prstGeom>
          <a:ln w="25400">
            <a:solidFill>
              <a:srgbClr val="EDC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0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17">
            <a:extLst>
              <a:ext uri="{FF2B5EF4-FFF2-40B4-BE49-F238E27FC236}">
                <a16:creationId xmlns:a16="http://schemas.microsoft.com/office/drawing/2014/main" id="{A3A9008D-F69C-A73F-EEE8-AD54911B4873}"/>
              </a:ext>
            </a:extLst>
          </p:cNvPr>
          <p:cNvSpPr/>
          <p:nvPr/>
        </p:nvSpPr>
        <p:spPr>
          <a:xfrm>
            <a:off x="5266092" y="-478800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blipFill>
            <a:blip r:embed="rId2"/>
            <a:srcRect/>
            <a:stretch>
              <a:fillRect l="-12234" t="4124" r="7228" b="30194"/>
            </a:stretch>
          </a:blip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" name="Graphic 17">
            <a:extLst>
              <a:ext uri="{FF2B5EF4-FFF2-40B4-BE49-F238E27FC236}">
                <a16:creationId xmlns:a16="http://schemas.microsoft.com/office/drawing/2014/main" id="{BA34FC67-A0CA-24D5-074F-A0C77429A203}"/>
              </a:ext>
            </a:extLst>
          </p:cNvPr>
          <p:cNvSpPr/>
          <p:nvPr/>
        </p:nvSpPr>
        <p:spPr>
          <a:xfrm>
            <a:off x="5266093" y="-478800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solidFill>
            <a:srgbClr val="EDC45F">
              <a:alpha val="40114"/>
            </a:srgbClr>
          </a:solid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9863113-8A36-7483-3A7E-7D895191F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9425" y="5632659"/>
            <a:ext cx="1387475" cy="73767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FC6719F-DC9F-AB6E-8513-8ECE9350C854}"/>
              </a:ext>
            </a:extLst>
          </p:cNvPr>
          <p:cNvSpPr txBox="1"/>
          <p:nvPr/>
        </p:nvSpPr>
        <p:spPr>
          <a:xfrm>
            <a:off x="551077" y="487667"/>
            <a:ext cx="5332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JobRotary</a:t>
            </a:r>
            <a:r>
              <a:rPr lang="nl-NL" sz="32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 bestaat 24 jaar</a:t>
            </a:r>
            <a:endParaRPr lang="nl-NL" sz="3200" dirty="0">
              <a:solidFill>
                <a:srgbClr val="1C4294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C5725E0-B2CB-7DA7-B345-4C422765C121}"/>
              </a:ext>
            </a:extLst>
          </p:cNvPr>
          <p:cNvCxnSpPr>
            <a:cxnSpLocks/>
          </p:cNvCxnSpPr>
          <p:nvPr/>
        </p:nvCxnSpPr>
        <p:spPr>
          <a:xfrm>
            <a:off x="660400" y="1194928"/>
            <a:ext cx="812800" cy="0"/>
          </a:xfrm>
          <a:prstGeom prst="line">
            <a:avLst/>
          </a:prstGeom>
          <a:ln w="25400">
            <a:solidFill>
              <a:srgbClr val="EDC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2023A0C8-ACAD-56BF-285A-055CA60AC0E1}"/>
              </a:ext>
            </a:extLst>
          </p:cNvPr>
          <p:cNvSpPr txBox="1"/>
          <p:nvPr/>
        </p:nvSpPr>
        <p:spPr>
          <a:xfrm>
            <a:off x="551077" y="1538647"/>
            <a:ext cx="5332071" cy="313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nl-NL" sz="2800" b="1" dirty="0">
                <a:solidFill>
                  <a:srgbClr val="EDC45F"/>
                </a:solidFill>
                <a:effectLst/>
                <a:latin typeface="Calibri" panose="020F0502020204030204" pitchFamily="34" charset="0"/>
              </a:rPr>
              <a:t>125 </a:t>
            </a:r>
            <a:r>
              <a:rPr lang="nl-NL" sz="2800" b="1" dirty="0" err="1">
                <a:solidFill>
                  <a:srgbClr val="EDC45F"/>
                </a:solidFill>
                <a:effectLst/>
                <a:latin typeface="Calibri" panose="020F0502020204030204" pitchFamily="34" charset="0"/>
              </a:rPr>
              <a:t>rotary</a:t>
            </a:r>
            <a:r>
              <a:rPr lang="nl-NL" sz="2800" b="1" dirty="0">
                <a:solidFill>
                  <a:srgbClr val="EDC45F"/>
                </a:solidFill>
                <a:effectLst/>
                <a:latin typeface="Calibri" panose="020F0502020204030204" pitchFamily="34" charset="0"/>
              </a:rPr>
              <a:t> clubs </a:t>
            </a: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doen al mee, </a:t>
            </a:r>
          </a:p>
          <a:p>
            <a:pPr>
              <a:lnSpc>
                <a:spcPts val="4000"/>
              </a:lnSpc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vanuit 35 </a:t>
            </a:r>
            <a:r>
              <a:rPr lang="nl-NL" sz="2800" dirty="0" err="1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regios</a:t>
            </a:r>
            <a:endParaRPr lang="nl-NL" sz="2800" dirty="0">
              <a:solidFill>
                <a:srgbClr val="144294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ts val="4000"/>
              </a:lnSpc>
            </a:pPr>
            <a:endParaRPr lang="nl-NL" sz="2800" dirty="0">
              <a:solidFill>
                <a:srgbClr val="EDC45F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ts val="4000"/>
              </a:lnSpc>
            </a:pPr>
            <a:r>
              <a:rPr lang="nl-NL" sz="2800" b="1" dirty="0">
                <a:solidFill>
                  <a:srgbClr val="EDC45F"/>
                </a:solidFill>
                <a:effectLst/>
                <a:latin typeface="Calibri" panose="020F0502020204030204" pitchFamily="34" charset="0"/>
              </a:rPr>
              <a:t>150 mensen </a:t>
            </a: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vinden jaarlijks </a:t>
            </a:r>
          </a:p>
          <a:p>
            <a:pPr>
              <a:lnSpc>
                <a:spcPts val="4000"/>
              </a:lnSpc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een baan dankzij </a:t>
            </a:r>
            <a:r>
              <a:rPr lang="nl-NL" sz="2800" dirty="0" err="1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JobRotary</a:t>
            </a:r>
            <a:endParaRPr lang="nl-NL" sz="2800" dirty="0">
              <a:solidFill>
                <a:srgbClr val="144294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ts val="4000"/>
              </a:lnSpc>
            </a:pPr>
            <a:r>
              <a:rPr lang="nl-NL" sz="2800" dirty="0">
                <a:solidFill>
                  <a:srgbClr val="144294"/>
                </a:solidFill>
                <a:effectLst/>
                <a:latin typeface="Calibri" panose="020F0502020204030204" pitchFamily="34" charset="0"/>
              </a:rPr>
              <a:t>Slagingskans van 51%</a:t>
            </a:r>
          </a:p>
        </p:txBody>
      </p:sp>
      <p:sp>
        <p:nvSpPr>
          <p:cNvPr id="11" name="Graphic 17">
            <a:extLst>
              <a:ext uri="{FF2B5EF4-FFF2-40B4-BE49-F238E27FC236}">
                <a16:creationId xmlns:a16="http://schemas.microsoft.com/office/drawing/2014/main" id="{9C5AFDAD-8B6A-598D-76AA-5C493CDBE88E}"/>
              </a:ext>
            </a:extLst>
          </p:cNvPr>
          <p:cNvSpPr/>
          <p:nvPr/>
        </p:nvSpPr>
        <p:spPr>
          <a:xfrm>
            <a:off x="5680123" y="-379009"/>
            <a:ext cx="4390327" cy="4679335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noFill/>
          <a:ln w="444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0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E60AE4F-0A47-9540-9A26-E90421E7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9425" y="5632659"/>
            <a:ext cx="1387475" cy="737674"/>
          </a:xfrm>
          <a:prstGeom prst="rect">
            <a:avLst/>
          </a:prstGeom>
        </p:spPr>
      </p:pic>
      <p:sp>
        <p:nvSpPr>
          <p:cNvPr id="6" name="Graphic 17">
            <a:extLst>
              <a:ext uri="{FF2B5EF4-FFF2-40B4-BE49-F238E27FC236}">
                <a16:creationId xmlns:a16="http://schemas.microsoft.com/office/drawing/2014/main" id="{67A30C25-1993-EA77-87F0-7FDBB273140F}"/>
              </a:ext>
            </a:extLst>
          </p:cNvPr>
          <p:cNvSpPr/>
          <p:nvPr/>
        </p:nvSpPr>
        <p:spPr>
          <a:xfrm>
            <a:off x="2493725" y="1917325"/>
            <a:ext cx="2999759" cy="3197228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solidFill>
            <a:srgbClr val="EDC45F"/>
          </a:solidFill>
          <a:ln w="4445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11" name="Graphic 8">
            <a:extLst>
              <a:ext uri="{FF2B5EF4-FFF2-40B4-BE49-F238E27FC236}">
                <a16:creationId xmlns:a16="http://schemas.microsoft.com/office/drawing/2014/main" id="{66A944C1-F673-07F8-A923-C31B3E8E74F8}"/>
              </a:ext>
            </a:extLst>
          </p:cNvPr>
          <p:cNvSpPr/>
          <p:nvPr/>
        </p:nvSpPr>
        <p:spPr>
          <a:xfrm>
            <a:off x="5375861" y="2275637"/>
            <a:ext cx="3118101" cy="3209225"/>
          </a:xfrm>
          <a:custGeom>
            <a:avLst/>
            <a:gdLst>
              <a:gd name="connsiteX0" fmla="*/ 3314601 w 3478450"/>
              <a:gd name="connsiteY0" fmla="*/ 1884903 h 3580105"/>
              <a:gd name="connsiteX1" fmla="*/ 3434757 w 3478450"/>
              <a:gd name="connsiteY1" fmla="*/ 2810475 h 3580105"/>
              <a:gd name="connsiteX2" fmla="*/ 2681838 w 3478450"/>
              <a:gd name="connsiteY2" fmla="*/ 3554534 h 3580105"/>
              <a:gd name="connsiteX3" fmla="*/ 1916556 w 3478450"/>
              <a:gd name="connsiteY3" fmla="*/ 3516379 h 3580105"/>
              <a:gd name="connsiteX4" fmla="*/ 830709 w 3478450"/>
              <a:gd name="connsiteY4" fmla="*/ 3262556 h 3580105"/>
              <a:gd name="connsiteX5" fmla="*/ 5312 w 3478450"/>
              <a:gd name="connsiteY5" fmla="*/ 2275639 h 3580105"/>
              <a:gd name="connsiteX6" fmla="*/ 182622 w 3478450"/>
              <a:gd name="connsiteY6" fmla="*/ 1627227 h 3580105"/>
              <a:gd name="connsiteX7" fmla="*/ 919105 w 3478450"/>
              <a:gd name="connsiteY7" fmla="*/ 447609 h 3580105"/>
              <a:gd name="connsiteX8" fmla="*/ 1577928 w 3478450"/>
              <a:gd name="connsiteY8" fmla="*/ 24423 h 3580105"/>
              <a:gd name="connsiteX9" fmla="*/ 2467586 w 3478450"/>
              <a:gd name="connsiteY9" fmla="*/ 228015 h 3580105"/>
              <a:gd name="connsiteX10" fmla="*/ 2778600 w 3478450"/>
              <a:gd name="connsiteY10" fmla="*/ 604748 h 3580105"/>
              <a:gd name="connsiteX11" fmla="*/ 3070587 w 3478450"/>
              <a:gd name="connsiteY11" fmla="*/ 1303688 h 3580105"/>
              <a:gd name="connsiteX12" fmla="*/ 3314527 w 3478450"/>
              <a:gd name="connsiteY12" fmla="*/ 1884903 h 35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8450" h="3580105">
                <a:moveTo>
                  <a:pt x="3314601" y="1884903"/>
                </a:moveTo>
                <a:cubicBezTo>
                  <a:pt x="3314601" y="1884903"/>
                  <a:pt x="3580602" y="2309423"/>
                  <a:pt x="3434757" y="2810475"/>
                </a:cubicBezTo>
                <a:cubicBezTo>
                  <a:pt x="3434757" y="2810475"/>
                  <a:pt x="3247897" y="3377021"/>
                  <a:pt x="2681838" y="3554534"/>
                </a:cubicBezTo>
                <a:cubicBezTo>
                  <a:pt x="2681838" y="3554534"/>
                  <a:pt x="2466327" y="3632400"/>
                  <a:pt x="1916556" y="3516379"/>
                </a:cubicBezTo>
                <a:lnTo>
                  <a:pt x="830709" y="3262556"/>
                </a:lnTo>
                <a:cubicBezTo>
                  <a:pt x="830709" y="3262556"/>
                  <a:pt x="92671" y="3059186"/>
                  <a:pt x="5312" y="2275639"/>
                </a:cubicBezTo>
                <a:cubicBezTo>
                  <a:pt x="5312" y="2275639"/>
                  <a:pt x="-47918" y="2044931"/>
                  <a:pt x="182622" y="1627227"/>
                </a:cubicBezTo>
                <a:lnTo>
                  <a:pt x="919105" y="447609"/>
                </a:lnTo>
                <a:cubicBezTo>
                  <a:pt x="919105" y="447609"/>
                  <a:pt x="1152310" y="122736"/>
                  <a:pt x="1577928" y="24423"/>
                </a:cubicBezTo>
                <a:cubicBezTo>
                  <a:pt x="1577928" y="24423"/>
                  <a:pt x="2052629" y="-103971"/>
                  <a:pt x="2467586" y="228015"/>
                </a:cubicBezTo>
                <a:cubicBezTo>
                  <a:pt x="2467586" y="228015"/>
                  <a:pt x="2698125" y="417752"/>
                  <a:pt x="2778600" y="604748"/>
                </a:cubicBezTo>
                <a:cubicBezTo>
                  <a:pt x="2778600" y="604748"/>
                  <a:pt x="3081544" y="1310504"/>
                  <a:pt x="3070587" y="1303688"/>
                </a:cubicBezTo>
                <a:lnTo>
                  <a:pt x="3314527" y="1884903"/>
                </a:lnTo>
                <a:close/>
              </a:path>
            </a:pathLst>
          </a:custGeom>
          <a:solidFill>
            <a:srgbClr val="80A6BC"/>
          </a:solidFill>
          <a:ln w="7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0" name="Graphic 8">
            <a:extLst>
              <a:ext uri="{FF2B5EF4-FFF2-40B4-BE49-F238E27FC236}">
                <a16:creationId xmlns:a16="http://schemas.microsoft.com/office/drawing/2014/main" id="{0726752A-FC13-7B81-9A0E-E9B4BC4F0DE7}"/>
              </a:ext>
            </a:extLst>
          </p:cNvPr>
          <p:cNvSpPr/>
          <p:nvPr/>
        </p:nvSpPr>
        <p:spPr>
          <a:xfrm>
            <a:off x="5375861" y="2277175"/>
            <a:ext cx="3118101" cy="3209225"/>
          </a:xfrm>
          <a:custGeom>
            <a:avLst/>
            <a:gdLst>
              <a:gd name="connsiteX0" fmla="*/ 3314601 w 3478450"/>
              <a:gd name="connsiteY0" fmla="*/ 1884903 h 3580105"/>
              <a:gd name="connsiteX1" fmla="*/ 3434757 w 3478450"/>
              <a:gd name="connsiteY1" fmla="*/ 2810475 h 3580105"/>
              <a:gd name="connsiteX2" fmla="*/ 2681838 w 3478450"/>
              <a:gd name="connsiteY2" fmla="*/ 3554534 h 3580105"/>
              <a:gd name="connsiteX3" fmla="*/ 1916556 w 3478450"/>
              <a:gd name="connsiteY3" fmla="*/ 3516379 h 3580105"/>
              <a:gd name="connsiteX4" fmla="*/ 830709 w 3478450"/>
              <a:gd name="connsiteY4" fmla="*/ 3262556 h 3580105"/>
              <a:gd name="connsiteX5" fmla="*/ 5312 w 3478450"/>
              <a:gd name="connsiteY5" fmla="*/ 2275639 h 3580105"/>
              <a:gd name="connsiteX6" fmla="*/ 182622 w 3478450"/>
              <a:gd name="connsiteY6" fmla="*/ 1627227 h 3580105"/>
              <a:gd name="connsiteX7" fmla="*/ 919105 w 3478450"/>
              <a:gd name="connsiteY7" fmla="*/ 447609 h 3580105"/>
              <a:gd name="connsiteX8" fmla="*/ 1577928 w 3478450"/>
              <a:gd name="connsiteY8" fmla="*/ 24423 h 3580105"/>
              <a:gd name="connsiteX9" fmla="*/ 2467586 w 3478450"/>
              <a:gd name="connsiteY9" fmla="*/ 228015 h 3580105"/>
              <a:gd name="connsiteX10" fmla="*/ 2778600 w 3478450"/>
              <a:gd name="connsiteY10" fmla="*/ 604748 h 3580105"/>
              <a:gd name="connsiteX11" fmla="*/ 3070587 w 3478450"/>
              <a:gd name="connsiteY11" fmla="*/ 1303688 h 3580105"/>
              <a:gd name="connsiteX12" fmla="*/ 3314527 w 3478450"/>
              <a:gd name="connsiteY12" fmla="*/ 1884903 h 35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8450" h="3580105">
                <a:moveTo>
                  <a:pt x="3314601" y="1884903"/>
                </a:moveTo>
                <a:cubicBezTo>
                  <a:pt x="3314601" y="1884903"/>
                  <a:pt x="3580602" y="2309423"/>
                  <a:pt x="3434757" y="2810475"/>
                </a:cubicBezTo>
                <a:cubicBezTo>
                  <a:pt x="3434757" y="2810475"/>
                  <a:pt x="3247897" y="3377021"/>
                  <a:pt x="2681838" y="3554534"/>
                </a:cubicBezTo>
                <a:cubicBezTo>
                  <a:pt x="2681838" y="3554534"/>
                  <a:pt x="2466327" y="3632400"/>
                  <a:pt x="1916556" y="3516379"/>
                </a:cubicBezTo>
                <a:lnTo>
                  <a:pt x="830709" y="3262556"/>
                </a:lnTo>
                <a:cubicBezTo>
                  <a:pt x="830709" y="3262556"/>
                  <a:pt x="92671" y="3059186"/>
                  <a:pt x="5312" y="2275639"/>
                </a:cubicBezTo>
                <a:cubicBezTo>
                  <a:pt x="5312" y="2275639"/>
                  <a:pt x="-47918" y="2044931"/>
                  <a:pt x="182622" y="1627227"/>
                </a:cubicBezTo>
                <a:lnTo>
                  <a:pt x="919105" y="447609"/>
                </a:lnTo>
                <a:cubicBezTo>
                  <a:pt x="919105" y="447609"/>
                  <a:pt x="1152310" y="122736"/>
                  <a:pt x="1577928" y="24423"/>
                </a:cubicBezTo>
                <a:cubicBezTo>
                  <a:pt x="1577928" y="24423"/>
                  <a:pt x="2052629" y="-103971"/>
                  <a:pt x="2467586" y="228015"/>
                </a:cubicBezTo>
                <a:cubicBezTo>
                  <a:pt x="2467586" y="228015"/>
                  <a:pt x="2698125" y="417752"/>
                  <a:pt x="2778600" y="604748"/>
                </a:cubicBezTo>
                <a:cubicBezTo>
                  <a:pt x="2778600" y="604748"/>
                  <a:pt x="3081544" y="1310504"/>
                  <a:pt x="3070587" y="1303688"/>
                </a:cubicBezTo>
                <a:lnTo>
                  <a:pt x="3314527" y="1884903"/>
                </a:lnTo>
                <a:close/>
              </a:path>
            </a:pathLst>
          </a:custGeom>
          <a:blipFill>
            <a:blip r:embed="rId3"/>
            <a:srcRect/>
            <a:stretch>
              <a:fillRect l="12048" t="4966" r="4504" b="-1316"/>
            </a:stretch>
          </a:blipFill>
          <a:ln w="7397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12" name="Graphic 17">
            <a:extLst>
              <a:ext uri="{FF2B5EF4-FFF2-40B4-BE49-F238E27FC236}">
                <a16:creationId xmlns:a16="http://schemas.microsoft.com/office/drawing/2014/main" id="{A3AEDC5D-61F3-8383-FC11-931DC01DA441}"/>
              </a:ext>
            </a:extLst>
          </p:cNvPr>
          <p:cNvSpPr/>
          <p:nvPr/>
        </p:nvSpPr>
        <p:spPr>
          <a:xfrm rot="2489249">
            <a:off x="3635987" y="870167"/>
            <a:ext cx="4801585" cy="5117665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noFill/>
          <a:ln w="44450" cap="flat">
            <a:solidFill>
              <a:srgbClr val="EDC45F"/>
            </a:solidFill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4" name="Graphic 17">
            <a:extLst>
              <a:ext uri="{FF2B5EF4-FFF2-40B4-BE49-F238E27FC236}">
                <a16:creationId xmlns:a16="http://schemas.microsoft.com/office/drawing/2014/main" id="{E5A90D04-8489-5701-2A2E-8449FFE79CB6}"/>
              </a:ext>
            </a:extLst>
          </p:cNvPr>
          <p:cNvSpPr/>
          <p:nvPr/>
        </p:nvSpPr>
        <p:spPr>
          <a:xfrm>
            <a:off x="2493725" y="1917325"/>
            <a:ext cx="2999759" cy="3197228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blipFill>
            <a:blip r:embed="rId4"/>
            <a:srcRect/>
            <a:stretch>
              <a:fillRect l="7145" t="6329" r="11907" b="-45317"/>
            </a:stretch>
          </a:blipFill>
          <a:ln w="44450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74E989D-241E-3763-1A31-68C0E99C60BC}"/>
              </a:ext>
            </a:extLst>
          </p:cNvPr>
          <p:cNvSpPr txBox="1"/>
          <p:nvPr/>
        </p:nvSpPr>
        <p:spPr>
          <a:xfrm>
            <a:off x="551077" y="626239"/>
            <a:ext cx="5332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EDC45F"/>
                </a:solidFill>
                <a:effectLst/>
                <a:latin typeface="Calibri" panose="020F0502020204030204" pitchFamily="34" charset="0"/>
              </a:rPr>
              <a:t>“Fijn om Bert</a:t>
            </a:r>
            <a:endParaRPr lang="nl-NL" sz="2800" dirty="0">
              <a:solidFill>
                <a:srgbClr val="EDC45F"/>
              </a:solidFill>
              <a:effectLst/>
              <a:latin typeface="Calibri" panose="020F0502020204030204" pitchFamily="34" charset="0"/>
            </a:endParaRPr>
          </a:p>
          <a:p>
            <a:r>
              <a:rPr lang="nl-NL" sz="2800" b="1" dirty="0">
                <a:solidFill>
                  <a:srgbClr val="EDC45F"/>
                </a:solidFill>
                <a:latin typeface="Calibri" panose="020F0502020204030204" pitchFamily="34" charset="0"/>
              </a:rPr>
              <a:t>  </a:t>
            </a:r>
            <a:r>
              <a:rPr lang="nl-NL" sz="2800" b="1" dirty="0">
                <a:solidFill>
                  <a:srgbClr val="EDC45F"/>
                </a:solidFill>
                <a:effectLst/>
                <a:latin typeface="Calibri" panose="020F0502020204030204" pitchFamily="34" charset="0"/>
              </a:rPr>
              <a:t>te helpen in zijn </a:t>
            </a:r>
          </a:p>
          <a:p>
            <a:r>
              <a:rPr lang="nl-NL" sz="2800" b="1" dirty="0">
                <a:solidFill>
                  <a:srgbClr val="EDC45F"/>
                </a:solidFill>
                <a:effectLst/>
                <a:latin typeface="Calibri" panose="020F0502020204030204" pitchFamily="34" charset="0"/>
              </a:rPr>
              <a:t>  zoektocht naar </a:t>
            </a:r>
          </a:p>
          <a:p>
            <a:r>
              <a:rPr lang="nl-NL" sz="2800" b="1" dirty="0">
                <a:solidFill>
                  <a:srgbClr val="EDC45F"/>
                </a:solidFill>
                <a:effectLst/>
                <a:latin typeface="Calibri" panose="020F0502020204030204" pitchFamily="34" charset="0"/>
              </a:rPr>
              <a:t>  werkgeluk”</a:t>
            </a:r>
            <a:endParaRPr lang="nl-NL" sz="2800" dirty="0">
              <a:solidFill>
                <a:srgbClr val="EDC45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4810D62-63EC-5AD3-7044-C5A81818EAB3}"/>
              </a:ext>
            </a:extLst>
          </p:cNvPr>
          <p:cNvSpPr txBox="1"/>
          <p:nvPr/>
        </p:nvSpPr>
        <p:spPr>
          <a:xfrm>
            <a:off x="8856446" y="4439765"/>
            <a:ext cx="5332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“De tips van </a:t>
            </a:r>
            <a:endParaRPr lang="nl-NL" sz="2800" dirty="0">
              <a:solidFill>
                <a:srgbClr val="1B468E"/>
              </a:solidFill>
              <a:effectLst/>
              <a:latin typeface="Calibri" panose="020F0502020204030204" pitchFamily="34" charset="0"/>
            </a:endParaRPr>
          </a:p>
          <a:p>
            <a:r>
              <a:rPr lang="nl-NL" sz="2800" b="1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  Anne hebben </a:t>
            </a:r>
            <a:endParaRPr lang="nl-NL" sz="2800" dirty="0">
              <a:solidFill>
                <a:srgbClr val="1B468E"/>
              </a:solidFill>
              <a:effectLst/>
              <a:latin typeface="Calibri" panose="020F0502020204030204" pitchFamily="34" charset="0"/>
            </a:endParaRPr>
          </a:p>
          <a:p>
            <a:r>
              <a:rPr lang="nl-NL" sz="2800" b="1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  echt het verschil </a:t>
            </a:r>
            <a:endParaRPr lang="nl-NL" sz="2800" dirty="0">
              <a:solidFill>
                <a:srgbClr val="1B468E"/>
              </a:solidFill>
              <a:effectLst/>
              <a:latin typeface="Calibri" panose="020F0502020204030204" pitchFamily="34" charset="0"/>
            </a:endParaRPr>
          </a:p>
          <a:p>
            <a:r>
              <a:rPr lang="nl-NL" sz="2800" b="1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  gemaakt”</a:t>
            </a:r>
            <a:endParaRPr lang="nl-NL" sz="2800" dirty="0">
              <a:solidFill>
                <a:srgbClr val="1B468E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7">
            <a:extLst>
              <a:ext uri="{FF2B5EF4-FFF2-40B4-BE49-F238E27FC236}">
                <a16:creationId xmlns:a16="http://schemas.microsoft.com/office/drawing/2014/main" id="{054F8420-892A-3D3F-07DD-475F4CF82791}"/>
              </a:ext>
            </a:extLst>
          </p:cNvPr>
          <p:cNvSpPr/>
          <p:nvPr/>
        </p:nvSpPr>
        <p:spPr>
          <a:xfrm>
            <a:off x="-786563" y="-1429866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blipFill>
            <a:blip r:embed="rId2"/>
            <a:srcRect/>
            <a:stretch>
              <a:fillRect l="2" t="13330" r="-5228" b="20840"/>
            </a:stretch>
          </a:blip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7E945CB6-5B84-80BF-466F-C84CEC129D0B}"/>
              </a:ext>
            </a:extLst>
          </p:cNvPr>
          <p:cNvSpPr/>
          <p:nvPr/>
        </p:nvSpPr>
        <p:spPr>
          <a:xfrm>
            <a:off x="-1855081" y="3429000"/>
            <a:ext cx="8464225" cy="7978235"/>
          </a:xfrm>
          <a:custGeom>
            <a:avLst/>
            <a:gdLst>
              <a:gd name="connsiteX0" fmla="*/ 5993507 w 7274405"/>
              <a:gd name="connsiteY0" fmla="*/ 1017094 h 6856731"/>
              <a:gd name="connsiteX1" fmla="*/ 4543847 w 7274405"/>
              <a:gd name="connsiteY1" fmla="*/ 315845 h 6856731"/>
              <a:gd name="connsiteX2" fmla="*/ 1685146 w 7274405"/>
              <a:gd name="connsiteY2" fmla="*/ 235294 h 6856731"/>
              <a:gd name="connsiteX3" fmla="*/ 456502 w 7274405"/>
              <a:gd name="connsiteY3" fmla="*/ 1411238 h 6856731"/>
              <a:gd name="connsiteX4" fmla="*/ 89930 w 7274405"/>
              <a:gd name="connsiteY4" fmla="*/ 2567250 h 6856731"/>
              <a:gd name="connsiteX5" fmla="*/ 579478 w 7274405"/>
              <a:gd name="connsiteY5" fmla="*/ 6130698 h 6856731"/>
              <a:gd name="connsiteX6" fmla="*/ 1307020 w 7274405"/>
              <a:gd name="connsiteY6" fmla="*/ 6733824 h 6856731"/>
              <a:gd name="connsiteX7" fmla="*/ 5503723 w 7274405"/>
              <a:gd name="connsiteY7" fmla="*/ 5311276 h 6856731"/>
              <a:gd name="connsiteX8" fmla="*/ 5993507 w 7274405"/>
              <a:gd name="connsiteY8" fmla="*/ 1017153 h 68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405" h="6856731">
                <a:moveTo>
                  <a:pt x="5993507" y="1017094"/>
                </a:moveTo>
                <a:lnTo>
                  <a:pt x="4543847" y="315845"/>
                </a:lnTo>
                <a:cubicBezTo>
                  <a:pt x="3743321" y="-71517"/>
                  <a:pt x="2463387" y="-107547"/>
                  <a:pt x="1685146" y="235294"/>
                </a:cubicBezTo>
                <a:cubicBezTo>
                  <a:pt x="1685146" y="235294"/>
                  <a:pt x="934435" y="566695"/>
                  <a:pt x="456502" y="1411238"/>
                </a:cubicBezTo>
                <a:cubicBezTo>
                  <a:pt x="279819" y="1723474"/>
                  <a:pt x="140100" y="2105293"/>
                  <a:pt x="89930" y="2567250"/>
                </a:cubicBezTo>
                <a:cubicBezTo>
                  <a:pt x="89930" y="2567250"/>
                  <a:pt x="-310775" y="4886469"/>
                  <a:pt x="579478" y="6130698"/>
                </a:cubicBezTo>
                <a:cubicBezTo>
                  <a:pt x="762764" y="6386855"/>
                  <a:pt x="999461" y="6598492"/>
                  <a:pt x="1307020" y="6733824"/>
                </a:cubicBezTo>
                <a:cubicBezTo>
                  <a:pt x="1307020" y="6733824"/>
                  <a:pt x="2517507" y="7476352"/>
                  <a:pt x="5503723" y="5311276"/>
                </a:cubicBezTo>
                <a:cubicBezTo>
                  <a:pt x="5503723" y="5311276"/>
                  <a:pt x="9137836" y="2848882"/>
                  <a:pt x="5993507" y="1017153"/>
                </a:cubicBezTo>
              </a:path>
            </a:pathLst>
          </a:custGeom>
          <a:solidFill>
            <a:srgbClr val="80A6BC">
              <a:alpha val="74844"/>
            </a:srgbClr>
          </a:solidFill>
          <a:ln w="5889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B29A269-F019-F24D-A0EF-8C7A372D3EE2}"/>
              </a:ext>
            </a:extLst>
          </p:cNvPr>
          <p:cNvSpPr txBox="1"/>
          <p:nvPr/>
        </p:nvSpPr>
        <p:spPr>
          <a:xfrm>
            <a:off x="1018971" y="4367671"/>
            <a:ext cx="5332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Waarom </a:t>
            </a:r>
            <a:endParaRPr lang="nl-NL" sz="48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nl-NL" sz="4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JobRotary</a:t>
            </a:r>
            <a:r>
              <a:rPr lang="nl-NL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?</a:t>
            </a:r>
            <a:endParaRPr lang="nl-NL" sz="48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Graphic 14">
            <a:extLst>
              <a:ext uri="{FF2B5EF4-FFF2-40B4-BE49-F238E27FC236}">
                <a16:creationId xmlns:a16="http://schemas.microsoft.com/office/drawing/2014/main" id="{494F4DD0-DE28-8980-C6AF-2E0C98D170CD}"/>
              </a:ext>
            </a:extLst>
          </p:cNvPr>
          <p:cNvSpPr/>
          <p:nvPr/>
        </p:nvSpPr>
        <p:spPr>
          <a:xfrm>
            <a:off x="-1536700" y="-3117647"/>
            <a:ext cx="12709729" cy="11979975"/>
          </a:xfrm>
          <a:custGeom>
            <a:avLst/>
            <a:gdLst>
              <a:gd name="connsiteX0" fmla="*/ 5993507 w 7274405"/>
              <a:gd name="connsiteY0" fmla="*/ 1017094 h 6856731"/>
              <a:gd name="connsiteX1" fmla="*/ 4543847 w 7274405"/>
              <a:gd name="connsiteY1" fmla="*/ 315845 h 6856731"/>
              <a:gd name="connsiteX2" fmla="*/ 1685146 w 7274405"/>
              <a:gd name="connsiteY2" fmla="*/ 235294 h 6856731"/>
              <a:gd name="connsiteX3" fmla="*/ 456502 w 7274405"/>
              <a:gd name="connsiteY3" fmla="*/ 1411238 h 6856731"/>
              <a:gd name="connsiteX4" fmla="*/ 89930 w 7274405"/>
              <a:gd name="connsiteY4" fmla="*/ 2567250 h 6856731"/>
              <a:gd name="connsiteX5" fmla="*/ 579478 w 7274405"/>
              <a:gd name="connsiteY5" fmla="*/ 6130698 h 6856731"/>
              <a:gd name="connsiteX6" fmla="*/ 1307020 w 7274405"/>
              <a:gd name="connsiteY6" fmla="*/ 6733824 h 6856731"/>
              <a:gd name="connsiteX7" fmla="*/ 5503723 w 7274405"/>
              <a:gd name="connsiteY7" fmla="*/ 5311276 h 6856731"/>
              <a:gd name="connsiteX8" fmla="*/ 5993507 w 7274405"/>
              <a:gd name="connsiteY8" fmla="*/ 1017153 h 68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405" h="6856731">
                <a:moveTo>
                  <a:pt x="5993507" y="1017094"/>
                </a:moveTo>
                <a:lnTo>
                  <a:pt x="4543847" y="315845"/>
                </a:lnTo>
                <a:cubicBezTo>
                  <a:pt x="3743321" y="-71517"/>
                  <a:pt x="2463387" y="-107547"/>
                  <a:pt x="1685146" y="235294"/>
                </a:cubicBezTo>
                <a:cubicBezTo>
                  <a:pt x="1685146" y="235294"/>
                  <a:pt x="934435" y="566695"/>
                  <a:pt x="456502" y="1411238"/>
                </a:cubicBezTo>
                <a:cubicBezTo>
                  <a:pt x="279819" y="1723474"/>
                  <a:pt x="140100" y="2105293"/>
                  <a:pt x="89930" y="2567250"/>
                </a:cubicBezTo>
                <a:cubicBezTo>
                  <a:pt x="89930" y="2567250"/>
                  <a:pt x="-310775" y="4886469"/>
                  <a:pt x="579478" y="6130698"/>
                </a:cubicBezTo>
                <a:cubicBezTo>
                  <a:pt x="762764" y="6386855"/>
                  <a:pt x="999461" y="6598492"/>
                  <a:pt x="1307020" y="6733824"/>
                </a:cubicBezTo>
                <a:cubicBezTo>
                  <a:pt x="1307020" y="6733824"/>
                  <a:pt x="2517507" y="7476352"/>
                  <a:pt x="5503723" y="5311276"/>
                </a:cubicBezTo>
                <a:cubicBezTo>
                  <a:pt x="5503723" y="5311276"/>
                  <a:pt x="9137836" y="2848882"/>
                  <a:pt x="5993507" y="1017153"/>
                </a:cubicBezTo>
              </a:path>
            </a:pathLst>
          </a:custGeom>
          <a:noFill/>
          <a:ln w="44450" cap="flat">
            <a:solidFill>
              <a:srgbClr val="EDC45F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C3E1DC-C1B9-E038-E8F5-400AB017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27268" y="5633812"/>
            <a:ext cx="1383138" cy="73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5B67650-8C83-3346-5B96-52426BEE7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327268" y="5633812"/>
            <a:ext cx="1383138" cy="735368"/>
          </a:xfrm>
          <a:prstGeom prst="rect">
            <a:avLst/>
          </a:prstGeom>
        </p:spPr>
      </p:pic>
      <p:sp>
        <p:nvSpPr>
          <p:cNvPr id="5" name="Graphic 17">
            <a:extLst>
              <a:ext uri="{FF2B5EF4-FFF2-40B4-BE49-F238E27FC236}">
                <a16:creationId xmlns:a16="http://schemas.microsoft.com/office/drawing/2014/main" id="{E189D30A-7034-3891-4ACD-1E1F655F81EE}"/>
              </a:ext>
            </a:extLst>
          </p:cNvPr>
          <p:cNvSpPr/>
          <p:nvPr/>
        </p:nvSpPr>
        <p:spPr>
          <a:xfrm>
            <a:off x="-3335033" y="-1330806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blipFill>
            <a:blip r:embed="rId3"/>
            <a:srcRect/>
            <a:stretch>
              <a:fillRect l="2" t="11666" r="-5228" b="22504"/>
            </a:stretch>
          </a:blip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1108CA-5802-564C-4775-D2C52B071C5C}"/>
              </a:ext>
            </a:extLst>
          </p:cNvPr>
          <p:cNvSpPr txBox="1"/>
          <p:nvPr/>
        </p:nvSpPr>
        <p:spPr>
          <a:xfrm>
            <a:off x="7340600" y="924831"/>
            <a:ext cx="42545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De vraag om ondersteuning bij werkzoekenden is nog steeds hoog.</a:t>
            </a:r>
            <a:endParaRPr lang="nl-NL" sz="2400" dirty="0">
              <a:solidFill>
                <a:srgbClr val="1C4294"/>
              </a:solidFill>
              <a:effectLst/>
              <a:latin typeface="Calibri" panose="020F0502020204030204" pitchFamily="34" charset="0"/>
            </a:endParaRPr>
          </a:p>
          <a:p>
            <a:endParaRPr lang="nl-NL" sz="2400" dirty="0">
              <a:solidFill>
                <a:srgbClr val="1C4294"/>
              </a:solidFill>
              <a:effectLst/>
              <a:latin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ECC45E"/>
                </a:solidFill>
                <a:effectLst/>
                <a:latin typeface="Calibri" panose="020F0502020204030204" pitchFamily="34" charset="0"/>
              </a:rPr>
              <a:t>Het grote netwerk en de vrijwillige inzet van Rotary zijn uniek</a:t>
            </a:r>
            <a:endParaRPr lang="nl-NL" sz="2400" dirty="0">
              <a:solidFill>
                <a:srgbClr val="ECC45E"/>
              </a:solidFill>
              <a:effectLst/>
              <a:latin typeface="Calibri" panose="020F0502020204030204" pitchFamily="34" charset="0"/>
            </a:endParaRPr>
          </a:p>
          <a:p>
            <a:endParaRPr lang="nl-NL" sz="2400" dirty="0">
              <a:solidFill>
                <a:srgbClr val="1C4294"/>
              </a:solidFill>
              <a:effectLst/>
              <a:latin typeface="Calibri" panose="020F0502020204030204" pitchFamily="34" charset="0"/>
            </a:endParaRPr>
          </a:p>
          <a:p>
            <a:r>
              <a:rPr lang="nl-NL" sz="2400" b="1" dirty="0" err="1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JobRotary</a:t>
            </a:r>
            <a:r>
              <a:rPr lang="nl-NL" sz="24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 biedt grote persoonlijke  betrokkenheid </a:t>
            </a:r>
          </a:p>
          <a:p>
            <a:r>
              <a:rPr lang="nl-NL" sz="24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en aandacht voor de werkzoekende</a:t>
            </a:r>
            <a:endParaRPr lang="nl-NL" sz="2400" dirty="0">
              <a:solidFill>
                <a:srgbClr val="1C4294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E5D9AA8-EB34-8A94-1234-9F92E71B856A}"/>
              </a:ext>
            </a:extLst>
          </p:cNvPr>
          <p:cNvCxnSpPr>
            <a:cxnSpLocks/>
          </p:cNvCxnSpPr>
          <p:nvPr/>
        </p:nvCxnSpPr>
        <p:spPr>
          <a:xfrm>
            <a:off x="7437968" y="5622927"/>
            <a:ext cx="812800" cy="0"/>
          </a:xfrm>
          <a:prstGeom prst="line">
            <a:avLst/>
          </a:prstGeom>
          <a:ln w="25400">
            <a:solidFill>
              <a:srgbClr val="EDC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raphic 17">
            <a:extLst>
              <a:ext uri="{FF2B5EF4-FFF2-40B4-BE49-F238E27FC236}">
                <a16:creationId xmlns:a16="http://schemas.microsoft.com/office/drawing/2014/main" id="{654AC4C9-5940-B986-8ED7-2902FC630C79}"/>
              </a:ext>
            </a:extLst>
          </p:cNvPr>
          <p:cNvSpPr/>
          <p:nvPr/>
        </p:nvSpPr>
        <p:spPr>
          <a:xfrm>
            <a:off x="-2094318" y="-91441"/>
            <a:ext cx="8965343" cy="9555515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noFill/>
          <a:ln w="44450" cap="flat">
            <a:solidFill>
              <a:srgbClr val="EDC45F"/>
            </a:solidFill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343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Menselijk gezicht, kleding, tekst, persoon&#10;&#10;Automatisch gegenereerde beschrijving">
            <a:extLst>
              <a:ext uri="{FF2B5EF4-FFF2-40B4-BE49-F238E27FC236}">
                <a16:creationId xmlns:a16="http://schemas.microsoft.com/office/drawing/2014/main" id="{2E433504-229E-9FCF-5CD0-D6E486D87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595" y="372450"/>
            <a:ext cx="8650805" cy="611309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B25749E-765A-2217-28FE-2CAD381E86E2}"/>
              </a:ext>
            </a:extLst>
          </p:cNvPr>
          <p:cNvSpPr txBox="1"/>
          <p:nvPr/>
        </p:nvSpPr>
        <p:spPr>
          <a:xfrm>
            <a:off x="504370" y="5409745"/>
            <a:ext cx="1890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1C4294"/>
                </a:solidFill>
                <a:effectLst/>
                <a:latin typeface="Calibri" panose="020F0502020204030204" pitchFamily="34" charset="0"/>
              </a:rPr>
              <a:t>Voorbeeld</a:t>
            </a:r>
          </a:p>
          <a:p>
            <a:r>
              <a:rPr lang="nl-NL" sz="2400" b="1" dirty="0">
                <a:solidFill>
                  <a:srgbClr val="1C4294"/>
                </a:solidFill>
                <a:latin typeface="Calibri" panose="020F0502020204030204" pitchFamily="34" charset="0"/>
              </a:rPr>
              <a:t>advertentie</a:t>
            </a:r>
            <a:endParaRPr lang="nl-NL" sz="2400" dirty="0">
              <a:solidFill>
                <a:srgbClr val="1C4294"/>
              </a:solidFill>
              <a:effectLst/>
              <a:latin typeface="Calibri" panose="020F0502020204030204" pitchFamily="34" charset="0"/>
            </a:endParaRPr>
          </a:p>
          <a:p>
            <a:endParaRPr lang="nl-NL" sz="2400" dirty="0">
              <a:solidFill>
                <a:srgbClr val="1C4294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raphic 17">
            <a:extLst>
              <a:ext uri="{FF2B5EF4-FFF2-40B4-BE49-F238E27FC236}">
                <a16:creationId xmlns:a16="http://schemas.microsoft.com/office/drawing/2014/main" id="{054F8420-892A-3D3F-07DD-475F4CF82791}"/>
              </a:ext>
            </a:extLst>
          </p:cNvPr>
          <p:cNvSpPr/>
          <p:nvPr/>
        </p:nvSpPr>
        <p:spPr>
          <a:xfrm>
            <a:off x="-786563" y="-1429866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blipFill>
            <a:blip r:embed="rId2"/>
            <a:srcRect/>
            <a:stretch>
              <a:fillRect l="2" t="13330" r="-5228" b="20840"/>
            </a:stretch>
          </a:blip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7E945CB6-5B84-80BF-466F-C84CEC129D0B}"/>
              </a:ext>
            </a:extLst>
          </p:cNvPr>
          <p:cNvSpPr/>
          <p:nvPr/>
        </p:nvSpPr>
        <p:spPr>
          <a:xfrm>
            <a:off x="-1855081" y="3429000"/>
            <a:ext cx="8464225" cy="7978235"/>
          </a:xfrm>
          <a:custGeom>
            <a:avLst/>
            <a:gdLst>
              <a:gd name="connsiteX0" fmla="*/ 5993507 w 7274405"/>
              <a:gd name="connsiteY0" fmla="*/ 1017094 h 6856731"/>
              <a:gd name="connsiteX1" fmla="*/ 4543847 w 7274405"/>
              <a:gd name="connsiteY1" fmla="*/ 315845 h 6856731"/>
              <a:gd name="connsiteX2" fmla="*/ 1685146 w 7274405"/>
              <a:gd name="connsiteY2" fmla="*/ 235294 h 6856731"/>
              <a:gd name="connsiteX3" fmla="*/ 456502 w 7274405"/>
              <a:gd name="connsiteY3" fmla="*/ 1411238 h 6856731"/>
              <a:gd name="connsiteX4" fmla="*/ 89930 w 7274405"/>
              <a:gd name="connsiteY4" fmla="*/ 2567250 h 6856731"/>
              <a:gd name="connsiteX5" fmla="*/ 579478 w 7274405"/>
              <a:gd name="connsiteY5" fmla="*/ 6130698 h 6856731"/>
              <a:gd name="connsiteX6" fmla="*/ 1307020 w 7274405"/>
              <a:gd name="connsiteY6" fmla="*/ 6733824 h 6856731"/>
              <a:gd name="connsiteX7" fmla="*/ 5503723 w 7274405"/>
              <a:gd name="connsiteY7" fmla="*/ 5311276 h 6856731"/>
              <a:gd name="connsiteX8" fmla="*/ 5993507 w 7274405"/>
              <a:gd name="connsiteY8" fmla="*/ 1017153 h 68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405" h="6856731">
                <a:moveTo>
                  <a:pt x="5993507" y="1017094"/>
                </a:moveTo>
                <a:lnTo>
                  <a:pt x="4543847" y="315845"/>
                </a:lnTo>
                <a:cubicBezTo>
                  <a:pt x="3743321" y="-71517"/>
                  <a:pt x="2463387" y="-107547"/>
                  <a:pt x="1685146" y="235294"/>
                </a:cubicBezTo>
                <a:cubicBezTo>
                  <a:pt x="1685146" y="235294"/>
                  <a:pt x="934435" y="566695"/>
                  <a:pt x="456502" y="1411238"/>
                </a:cubicBezTo>
                <a:cubicBezTo>
                  <a:pt x="279819" y="1723474"/>
                  <a:pt x="140100" y="2105293"/>
                  <a:pt x="89930" y="2567250"/>
                </a:cubicBezTo>
                <a:cubicBezTo>
                  <a:pt x="89930" y="2567250"/>
                  <a:pt x="-310775" y="4886469"/>
                  <a:pt x="579478" y="6130698"/>
                </a:cubicBezTo>
                <a:cubicBezTo>
                  <a:pt x="762764" y="6386855"/>
                  <a:pt x="999461" y="6598492"/>
                  <a:pt x="1307020" y="6733824"/>
                </a:cubicBezTo>
                <a:cubicBezTo>
                  <a:pt x="1307020" y="6733824"/>
                  <a:pt x="2517507" y="7476352"/>
                  <a:pt x="5503723" y="5311276"/>
                </a:cubicBezTo>
                <a:cubicBezTo>
                  <a:pt x="5503723" y="5311276"/>
                  <a:pt x="9137836" y="2848882"/>
                  <a:pt x="5993507" y="1017153"/>
                </a:cubicBezTo>
              </a:path>
            </a:pathLst>
          </a:custGeom>
          <a:solidFill>
            <a:srgbClr val="EDC45F">
              <a:alpha val="74844"/>
            </a:srgbClr>
          </a:solidFill>
          <a:ln w="5889" cap="flat">
            <a:noFill/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B29A269-F019-F24D-A0EF-8C7A372D3EE2}"/>
              </a:ext>
            </a:extLst>
          </p:cNvPr>
          <p:cNvSpPr txBox="1"/>
          <p:nvPr/>
        </p:nvSpPr>
        <p:spPr>
          <a:xfrm>
            <a:off x="1018971" y="4367671"/>
            <a:ext cx="5332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Hoe werkt </a:t>
            </a:r>
            <a:endParaRPr lang="nl-NL" sz="48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r>
              <a:rPr lang="nl-NL" sz="4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JobRotary</a:t>
            </a:r>
            <a:r>
              <a:rPr lang="nl-NL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?</a:t>
            </a:r>
            <a:endParaRPr lang="nl-NL" sz="48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Graphic 14">
            <a:extLst>
              <a:ext uri="{FF2B5EF4-FFF2-40B4-BE49-F238E27FC236}">
                <a16:creationId xmlns:a16="http://schemas.microsoft.com/office/drawing/2014/main" id="{494F4DD0-DE28-8980-C6AF-2E0C98D170CD}"/>
              </a:ext>
            </a:extLst>
          </p:cNvPr>
          <p:cNvSpPr/>
          <p:nvPr/>
        </p:nvSpPr>
        <p:spPr>
          <a:xfrm>
            <a:off x="-1536700" y="-3117647"/>
            <a:ext cx="12709729" cy="11979975"/>
          </a:xfrm>
          <a:custGeom>
            <a:avLst/>
            <a:gdLst>
              <a:gd name="connsiteX0" fmla="*/ 5993507 w 7274405"/>
              <a:gd name="connsiteY0" fmla="*/ 1017094 h 6856731"/>
              <a:gd name="connsiteX1" fmla="*/ 4543847 w 7274405"/>
              <a:gd name="connsiteY1" fmla="*/ 315845 h 6856731"/>
              <a:gd name="connsiteX2" fmla="*/ 1685146 w 7274405"/>
              <a:gd name="connsiteY2" fmla="*/ 235294 h 6856731"/>
              <a:gd name="connsiteX3" fmla="*/ 456502 w 7274405"/>
              <a:gd name="connsiteY3" fmla="*/ 1411238 h 6856731"/>
              <a:gd name="connsiteX4" fmla="*/ 89930 w 7274405"/>
              <a:gd name="connsiteY4" fmla="*/ 2567250 h 6856731"/>
              <a:gd name="connsiteX5" fmla="*/ 579478 w 7274405"/>
              <a:gd name="connsiteY5" fmla="*/ 6130698 h 6856731"/>
              <a:gd name="connsiteX6" fmla="*/ 1307020 w 7274405"/>
              <a:gd name="connsiteY6" fmla="*/ 6733824 h 6856731"/>
              <a:gd name="connsiteX7" fmla="*/ 5503723 w 7274405"/>
              <a:gd name="connsiteY7" fmla="*/ 5311276 h 6856731"/>
              <a:gd name="connsiteX8" fmla="*/ 5993507 w 7274405"/>
              <a:gd name="connsiteY8" fmla="*/ 1017153 h 685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4405" h="6856731">
                <a:moveTo>
                  <a:pt x="5993507" y="1017094"/>
                </a:moveTo>
                <a:lnTo>
                  <a:pt x="4543847" y="315845"/>
                </a:lnTo>
                <a:cubicBezTo>
                  <a:pt x="3743321" y="-71517"/>
                  <a:pt x="2463387" y="-107547"/>
                  <a:pt x="1685146" y="235294"/>
                </a:cubicBezTo>
                <a:cubicBezTo>
                  <a:pt x="1685146" y="235294"/>
                  <a:pt x="934435" y="566695"/>
                  <a:pt x="456502" y="1411238"/>
                </a:cubicBezTo>
                <a:cubicBezTo>
                  <a:pt x="279819" y="1723474"/>
                  <a:pt x="140100" y="2105293"/>
                  <a:pt x="89930" y="2567250"/>
                </a:cubicBezTo>
                <a:cubicBezTo>
                  <a:pt x="89930" y="2567250"/>
                  <a:pt x="-310775" y="4886469"/>
                  <a:pt x="579478" y="6130698"/>
                </a:cubicBezTo>
                <a:cubicBezTo>
                  <a:pt x="762764" y="6386855"/>
                  <a:pt x="999461" y="6598492"/>
                  <a:pt x="1307020" y="6733824"/>
                </a:cubicBezTo>
                <a:cubicBezTo>
                  <a:pt x="1307020" y="6733824"/>
                  <a:pt x="2517507" y="7476352"/>
                  <a:pt x="5503723" y="5311276"/>
                </a:cubicBezTo>
                <a:cubicBezTo>
                  <a:pt x="5503723" y="5311276"/>
                  <a:pt x="9137836" y="2848882"/>
                  <a:pt x="5993507" y="1017153"/>
                </a:cubicBezTo>
              </a:path>
            </a:pathLst>
          </a:custGeom>
          <a:noFill/>
          <a:ln w="44450" cap="flat">
            <a:solidFill>
              <a:srgbClr val="80A6BC"/>
            </a:solidFill>
            <a:prstDash val="solid"/>
            <a:miter/>
          </a:ln>
        </p:spPr>
        <p:txBody>
          <a:bodyPr rtlCol="0" anchor="ctr"/>
          <a:lstStyle/>
          <a:p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C3E1DC-C1B9-E038-E8F5-400AB017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27268" y="5633812"/>
            <a:ext cx="1383138" cy="73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0B2C06C-1443-C268-659A-8654AA68BEDC}"/>
              </a:ext>
            </a:extLst>
          </p:cNvPr>
          <p:cNvSpPr txBox="1"/>
          <p:nvPr/>
        </p:nvSpPr>
        <p:spPr>
          <a:xfrm>
            <a:off x="551076" y="487667"/>
            <a:ext cx="53489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400" b="1" i="0" u="none" strike="noStrike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Een kandidaat meldt zich via de </a:t>
            </a:r>
          </a:p>
          <a:p>
            <a:pPr algn="l"/>
            <a:r>
              <a:rPr lang="nl-NL" sz="2400" b="1" i="0" u="none" strike="noStrike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website van </a:t>
            </a:r>
            <a:r>
              <a:rPr lang="nl-NL" sz="2400" b="1" i="0" u="none" strike="noStrike" dirty="0" err="1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JobRotary</a:t>
            </a:r>
            <a:endParaRPr lang="nl-NL" sz="2400" b="1" i="0" u="none" strike="noStrike" dirty="0">
              <a:solidFill>
                <a:srgbClr val="1B468E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1800" b="0" i="0" u="none" strike="noStrike" dirty="0">
                <a:solidFill>
                  <a:srgbClr val="EBAB00"/>
                </a:solidFill>
                <a:effectLst/>
                <a:latin typeface="Calibri" panose="020F0502020204030204" pitchFamily="34" charset="0"/>
              </a:rPr>
              <a:t>Zelfstandig of </a:t>
            </a:r>
            <a:r>
              <a:rPr lang="nl-NL" sz="1800" b="0" i="0" u="none" strike="noStrike">
                <a:solidFill>
                  <a:srgbClr val="EBAB00"/>
                </a:solidFill>
                <a:effectLst/>
                <a:latin typeface="Calibri" panose="020F0502020204030204" pitchFamily="34" charset="0"/>
              </a:rPr>
              <a:t>na advies </a:t>
            </a:r>
            <a:r>
              <a:rPr lang="nl-NL" sz="1800" b="0" i="0" u="none" strike="noStrike" dirty="0">
                <a:solidFill>
                  <a:srgbClr val="EBAB00"/>
                </a:solidFill>
                <a:effectLst/>
                <a:latin typeface="Calibri" panose="020F0502020204030204" pitchFamily="34" charset="0"/>
              </a:rPr>
              <a:t>via gemeente of UWV  </a:t>
            </a:r>
            <a:br>
              <a:rPr lang="nl-NL" sz="1800" b="0" i="0" u="none" strike="noStrike" dirty="0">
                <a:solidFill>
                  <a:srgbClr val="EBAB00"/>
                </a:solidFill>
                <a:effectLst/>
                <a:latin typeface="Calibri" panose="020F0502020204030204" pitchFamily="34" charset="0"/>
              </a:rPr>
            </a:br>
            <a:endParaRPr lang="nl-NL" sz="1800" b="0" i="0" u="none" strike="noStrike" dirty="0">
              <a:solidFill>
                <a:srgbClr val="EBAB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1" i="0" u="none" strike="noStrike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De kandidaat wordt in contact </a:t>
            </a:r>
          </a:p>
          <a:p>
            <a:pPr algn="l"/>
            <a:r>
              <a:rPr lang="nl-NL" sz="2400" b="1" i="0" u="none" strike="noStrike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gebracht met de JR club in zijn regio </a:t>
            </a:r>
          </a:p>
          <a:p>
            <a:pPr algn="l"/>
            <a:r>
              <a:rPr lang="nl-NL" sz="1800" b="0" i="0" u="none" strike="noStrike" dirty="0">
                <a:solidFill>
                  <a:srgbClr val="EBAB00"/>
                </a:solidFill>
                <a:effectLst/>
                <a:latin typeface="Calibri" panose="020F0502020204030204" pitchFamily="34" charset="0"/>
              </a:rPr>
              <a:t>Of die op basis van expertise bij de kandidaat past</a:t>
            </a:r>
          </a:p>
          <a:p>
            <a:pPr algn="l"/>
            <a:endParaRPr lang="nl-NL" sz="1800" b="0" i="0" u="none" strike="noStrike" dirty="0">
              <a:solidFill>
                <a:srgbClr val="EBAB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1" i="0" u="none" strike="noStrike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Rotarians met ervaring functioneren </a:t>
            </a:r>
          </a:p>
          <a:p>
            <a:pPr algn="l"/>
            <a:r>
              <a:rPr lang="nl-NL" sz="2400" b="1" i="0" u="none" strike="noStrike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als mentor</a:t>
            </a:r>
          </a:p>
          <a:p>
            <a:pPr algn="l"/>
            <a:endParaRPr lang="nl-NL" sz="2400" b="1" i="0" u="none" strike="noStrike" dirty="0">
              <a:solidFill>
                <a:srgbClr val="1B468E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l-NL" sz="2400" b="1" i="0" u="none" strike="noStrike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Persoonlijke begeleiding 1 op 1 </a:t>
            </a:r>
          </a:p>
          <a:p>
            <a:pPr algn="l"/>
            <a:r>
              <a:rPr lang="nl-NL" sz="2400" b="1" i="0" u="none" strike="noStrike" dirty="0">
                <a:solidFill>
                  <a:srgbClr val="1B468E"/>
                </a:solidFill>
                <a:effectLst/>
                <a:latin typeface="Calibri" panose="020F0502020204030204" pitchFamily="34" charset="0"/>
              </a:rPr>
              <a:t>geheel vrijwillig</a:t>
            </a:r>
          </a:p>
        </p:txBody>
      </p:sp>
      <p:sp>
        <p:nvSpPr>
          <p:cNvPr id="4" name="Graphic 17">
            <a:extLst>
              <a:ext uri="{FF2B5EF4-FFF2-40B4-BE49-F238E27FC236}">
                <a16:creationId xmlns:a16="http://schemas.microsoft.com/office/drawing/2014/main" id="{A3A9008D-F69C-A73F-EEE8-AD54911B4873}"/>
              </a:ext>
            </a:extLst>
          </p:cNvPr>
          <p:cNvSpPr/>
          <p:nvPr/>
        </p:nvSpPr>
        <p:spPr>
          <a:xfrm>
            <a:off x="5775337" y="-478800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blipFill>
            <a:blip r:embed="rId2"/>
            <a:srcRect/>
            <a:stretch>
              <a:fillRect l="-4768" t="3634" r="-1158" b="30110"/>
            </a:stretch>
          </a:blip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" name="Graphic 17">
            <a:extLst>
              <a:ext uri="{FF2B5EF4-FFF2-40B4-BE49-F238E27FC236}">
                <a16:creationId xmlns:a16="http://schemas.microsoft.com/office/drawing/2014/main" id="{BA34FC67-A0CA-24D5-074F-A0C77429A203}"/>
              </a:ext>
            </a:extLst>
          </p:cNvPr>
          <p:cNvSpPr/>
          <p:nvPr/>
        </p:nvSpPr>
        <p:spPr>
          <a:xfrm>
            <a:off x="5767847" y="-478800"/>
            <a:ext cx="9973551" cy="10630092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solidFill>
            <a:srgbClr val="80A6BC">
              <a:alpha val="40114"/>
            </a:srgbClr>
          </a:solidFill>
          <a:ln w="13813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9863113-8A36-7483-3A7E-7D895191F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9425" y="5632659"/>
            <a:ext cx="1387475" cy="737674"/>
          </a:xfrm>
          <a:prstGeom prst="rect">
            <a:avLst/>
          </a:prstGeom>
        </p:spPr>
      </p:pic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C5725E0-B2CB-7DA7-B345-4C422765C121}"/>
              </a:ext>
            </a:extLst>
          </p:cNvPr>
          <p:cNvCxnSpPr>
            <a:cxnSpLocks/>
          </p:cNvCxnSpPr>
          <p:nvPr/>
        </p:nvCxnSpPr>
        <p:spPr>
          <a:xfrm>
            <a:off x="660400" y="5241390"/>
            <a:ext cx="812800" cy="0"/>
          </a:xfrm>
          <a:prstGeom prst="line">
            <a:avLst/>
          </a:prstGeom>
          <a:ln w="25400">
            <a:solidFill>
              <a:srgbClr val="EDC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7">
            <a:extLst>
              <a:ext uri="{FF2B5EF4-FFF2-40B4-BE49-F238E27FC236}">
                <a16:creationId xmlns:a16="http://schemas.microsoft.com/office/drawing/2014/main" id="{9C5AFDAD-8B6A-598D-76AA-5C493CDBE88E}"/>
              </a:ext>
            </a:extLst>
          </p:cNvPr>
          <p:cNvSpPr/>
          <p:nvPr/>
        </p:nvSpPr>
        <p:spPr>
          <a:xfrm>
            <a:off x="6826552" y="-302808"/>
            <a:ext cx="4390327" cy="4679335"/>
          </a:xfrm>
          <a:custGeom>
            <a:avLst/>
            <a:gdLst>
              <a:gd name="connsiteX0" fmla="*/ 8808148 w 9973551"/>
              <a:gd name="connsiteY0" fmla="*/ 7748568 h 10630092"/>
              <a:gd name="connsiteX1" fmla="*/ 7399145 w 9973551"/>
              <a:gd name="connsiteY1" fmla="*/ 10086671 h 10630092"/>
              <a:gd name="connsiteX2" fmla="*/ 4321729 w 9973551"/>
              <a:gd name="connsiteY2" fmla="*/ 10417979 h 10630092"/>
              <a:gd name="connsiteX3" fmla="*/ 2639356 w 9973551"/>
              <a:gd name="connsiteY3" fmla="*/ 8935879 h 10630092"/>
              <a:gd name="connsiteX4" fmla="*/ 615202 w 9973551"/>
              <a:gd name="connsiteY4" fmla="*/ 6375751 h 10630092"/>
              <a:gd name="connsiteX5" fmla="*/ 521499 w 9973551"/>
              <a:gd name="connsiteY5" fmla="*/ 2611848 h 10630092"/>
              <a:gd name="connsiteX6" fmla="*/ 2107266 w 9973551"/>
              <a:gd name="connsiteY6" fmla="*/ 1450266 h 10630092"/>
              <a:gd name="connsiteX7" fmla="*/ 5939421 w 9973551"/>
              <a:gd name="connsiteY7" fmla="*/ 91836 h 10630092"/>
              <a:gd name="connsiteX8" fmla="*/ 8217735 w 9973551"/>
              <a:gd name="connsiteY8" fmla="*/ 323544 h 10630092"/>
              <a:gd name="connsiteX9" fmla="*/ 9883937 w 9973551"/>
              <a:gd name="connsiteY9" fmla="*/ 2411265 h 10630092"/>
              <a:gd name="connsiteX10" fmla="*/ 9910473 w 9973551"/>
              <a:gd name="connsiteY10" fmla="*/ 3840798 h 10630092"/>
              <a:gd name="connsiteX11" fmla="*/ 9307206 w 9973551"/>
              <a:gd name="connsiteY11" fmla="*/ 5973202 h 10630092"/>
              <a:gd name="connsiteX12" fmla="*/ 8808009 w 9973551"/>
              <a:gd name="connsiteY12" fmla="*/ 7748706 h 106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73551" h="10630092">
                <a:moveTo>
                  <a:pt x="8808148" y="7748568"/>
                </a:moveTo>
                <a:cubicBezTo>
                  <a:pt x="8808148" y="7748568"/>
                  <a:pt x="8644650" y="9205491"/>
                  <a:pt x="7399145" y="10086671"/>
                </a:cubicBezTo>
                <a:cubicBezTo>
                  <a:pt x="7399145" y="10086671"/>
                  <a:pt x="5940665" y="11043382"/>
                  <a:pt x="4321729" y="10417979"/>
                </a:cubicBezTo>
                <a:cubicBezTo>
                  <a:pt x="4321729" y="10417979"/>
                  <a:pt x="3686676" y="10203424"/>
                  <a:pt x="2639356" y="8935879"/>
                </a:cubicBezTo>
                <a:lnTo>
                  <a:pt x="615202" y="6375751"/>
                </a:lnTo>
                <a:cubicBezTo>
                  <a:pt x="615202" y="6375751"/>
                  <a:pt x="-704243" y="4565110"/>
                  <a:pt x="521499" y="2611848"/>
                </a:cubicBezTo>
                <a:cubicBezTo>
                  <a:pt x="521499" y="2611848"/>
                  <a:pt x="819469" y="1986583"/>
                  <a:pt x="2107266" y="1450266"/>
                </a:cubicBezTo>
                <a:lnTo>
                  <a:pt x="5939421" y="91836"/>
                </a:lnTo>
                <a:cubicBezTo>
                  <a:pt x="5939421" y="91836"/>
                  <a:pt x="7064550" y="-227022"/>
                  <a:pt x="8217735" y="323544"/>
                </a:cubicBezTo>
                <a:cubicBezTo>
                  <a:pt x="8217735" y="323544"/>
                  <a:pt x="9538009" y="894859"/>
                  <a:pt x="9883937" y="2411265"/>
                </a:cubicBezTo>
                <a:cubicBezTo>
                  <a:pt x="9883937" y="2411265"/>
                  <a:pt x="10066506" y="3265886"/>
                  <a:pt x="9910473" y="3840798"/>
                </a:cubicBezTo>
                <a:cubicBezTo>
                  <a:pt x="9910473" y="3840798"/>
                  <a:pt x="9319784" y="6008753"/>
                  <a:pt x="9307206" y="5973202"/>
                </a:cubicBezTo>
                <a:lnTo>
                  <a:pt x="8808009" y="7748706"/>
                </a:lnTo>
                <a:close/>
              </a:path>
            </a:pathLst>
          </a:custGeom>
          <a:noFill/>
          <a:ln w="444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86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481</Words>
  <Application>Microsoft Macintosh PowerPoint</Application>
  <PresentationFormat>Breedbeeld</PresentationFormat>
  <Paragraphs>96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Corstjens</dc:creator>
  <cp:lastModifiedBy>Hans Corstjens</cp:lastModifiedBy>
  <cp:revision>58</cp:revision>
  <dcterms:created xsi:type="dcterms:W3CDTF">2023-03-20T07:50:21Z</dcterms:created>
  <dcterms:modified xsi:type="dcterms:W3CDTF">2023-12-20T08:32:11Z</dcterms:modified>
</cp:coreProperties>
</file>